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90" r:id="rId3"/>
    <p:sldId id="291" r:id="rId4"/>
    <p:sldId id="256" r:id="rId5"/>
    <p:sldId id="288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292" r:id="rId29"/>
    <p:sldId id="283" r:id="rId30"/>
    <p:sldId id="284" r:id="rId31"/>
    <p:sldId id="285" r:id="rId32"/>
    <p:sldId id="286" r:id="rId33"/>
    <p:sldId id="289" r:id="rId34"/>
    <p:sldId id="293" r:id="rId35"/>
    <p:sldId id="272" r:id="rId36"/>
    <p:sldId id="273" r:id="rId37"/>
    <p:sldId id="270" r:id="rId38"/>
    <p:sldId id="271" r:id="rId39"/>
    <p:sldId id="274" r:id="rId40"/>
    <p:sldId id="275" r:id="rId41"/>
    <p:sldId id="277" r:id="rId42"/>
    <p:sldId id="278" r:id="rId43"/>
  </p:sldIdLst>
  <p:sldSz cx="12192000" cy="6858000"/>
  <p:notesSz cx="7019925" cy="93059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FE7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0" autoAdjust="0"/>
    <p:restoredTop sz="73786" autoAdjust="0"/>
  </p:normalViewPr>
  <p:slideViewPr>
    <p:cSldViewPr snapToGrid="0">
      <p:cViewPr varScale="1">
        <p:scale>
          <a:sx n="67" d="100"/>
          <a:sy n="67" d="100"/>
        </p:scale>
        <p:origin x="79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C74602A-FC02-4FF8-B8B4-4B2214C56E99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0DACA005-7098-44E7-9D9B-6670FD9D6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9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752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4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004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69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9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26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0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780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Build 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480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9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4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99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810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427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자마린 폼스에서는 몇 가지 </a:t>
            </a:r>
            <a:r>
              <a:rPr lang="en-US" altLang="ko-KR" dirty="0"/>
              <a:t>Page </a:t>
            </a:r>
            <a:r>
              <a:rPr lang="ko-KR" altLang="en-US" dirty="0"/>
              <a:t>타입들</a:t>
            </a:r>
            <a:r>
              <a:rPr lang="en-US" altLang="ko-KR" dirty="0"/>
              <a:t>, </a:t>
            </a:r>
            <a:r>
              <a:rPr lang="ko-KR" altLang="en-US" dirty="0"/>
              <a:t>레이아웃</a:t>
            </a:r>
            <a:r>
              <a:rPr lang="en-US" altLang="ko-KR" dirty="0"/>
              <a:t>, </a:t>
            </a:r>
            <a:r>
              <a:rPr lang="ko-KR" altLang="en-US" dirty="0"/>
              <a:t>컨트롤들을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자마린 폼스를 이용해서 작성하면 </a:t>
            </a:r>
            <a:r>
              <a:rPr lang="en-US" altLang="ko-KR" dirty="0"/>
              <a:t>UI </a:t>
            </a:r>
            <a:r>
              <a:rPr lang="ko-KR" altLang="en-US" dirty="0"/>
              <a:t>까지 한방에 개발할 수 있는것이죠</a:t>
            </a:r>
            <a:r>
              <a:rPr lang="en-US" altLang="ko-KR" dirty="0"/>
              <a:t>. </a:t>
            </a:r>
            <a:r>
              <a:rPr lang="ko-KR" altLang="en-US" dirty="0"/>
              <a:t>말 그대로 </a:t>
            </a:r>
            <a:r>
              <a:rPr lang="en-US" altLang="ko-KR" dirty="0"/>
              <a:t>Write Ones Runs </a:t>
            </a:r>
            <a:r>
              <a:rPr lang="en-US" altLang="ko-KR" dirty="0" err="1"/>
              <a:t>EveryWhere</a:t>
            </a:r>
            <a:r>
              <a:rPr lang="en-US" altLang="ko-KR" dirty="0"/>
              <a:t> </a:t>
            </a:r>
            <a:r>
              <a:rPr lang="ko-KR" altLang="en-US" dirty="0"/>
              <a:t>가 되는 셈이죠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가끔가다 자마린 소개 영상에서 보면 헬로우 월드나 같은 애플리케이션이 세 폰에서 다돌아가는 영상 데모 나오잖아요</a:t>
            </a:r>
            <a:r>
              <a:rPr lang="en-US" altLang="ko-KR" dirty="0"/>
              <a:t>? </a:t>
            </a:r>
            <a:r>
              <a:rPr lang="ko-KR" altLang="en-US" dirty="0"/>
              <a:t>그게 바로 자마린 폼스 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489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828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286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보여드리는게 바로 자마린 폼즈를 이용하여 보여지는 </a:t>
            </a:r>
            <a:r>
              <a:rPr lang="en-US" altLang="ko-KR" dirty="0"/>
              <a:t>UI </a:t>
            </a:r>
            <a:r>
              <a:rPr lang="ko-KR" altLang="en-US" dirty="0"/>
              <a:t>부분을 작성한 것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를 자마린 폼즈로 공통으로 작성하고 세가지 플랫폼에서 보시고 계신 건데요</a:t>
            </a:r>
            <a:r>
              <a:rPr lang="en-US" altLang="ko-KR" dirty="0"/>
              <a:t>! </a:t>
            </a:r>
            <a:r>
              <a:rPr lang="ko-KR" altLang="en-US" dirty="0"/>
              <a:t>어떠세요</a:t>
            </a:r>
            <a:r>
              <a:rPr lang="en-US" altLang="ko-KR" dirty="0"/>
              <a:t>? </a:t>
            </a:r>
            <a:r>
              <a:rPr lang="ko-KR" altLang="en-US" dirty="0"/>
              <a:t>완전히 똑같지는 않지만 유사하죠</a:t>
            </a:r>
            <a:r>
              <a:rPr lang="en-US" altLang="ko-KR" dirty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13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81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6583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맥 윈도우에 설치가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맥북에는 </a:t>
            </a:r>
            <a:r>
              <a:rPr lang="en-US" altLang="ko-KR" dirty="0"/>
              <a:t>Visual Studio for Mac</a:t>
            </a:r>
            <a:r>
              <a:rPr lang="ko-KR" altLang="en-US" dirty="0"/>
              <a:t>을 설치하면 되시구요 윈도우에는 </a:t>
            </a:r>
            <a:r>
              <a:rPr lang="en-US" altLang="ko-KR" dirty="0"/>
              <a:t>Visual Studio</a:t>
            </a:r>
            <a:r>
              <a:rPr lang="ko-KR" altLang="en-US" dirty="0"/>
              <a:t>를 설치하시면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참고로 맥은 원래 </a:t>
            </a:r>
            <a:r>
              <a:rPr lang="en-US" altLang="ko-KR" dirty="0"/>
              <a:t>Xamarin</a:t>
            </a:r>
            <a:r>
              <a:rPr lang="ko-KR" altLang="en-US" dirty="0"/>
              <a:t>을 위한 별도의 </a:t>
            </a:r>
            <a:r>
              <a:rPr lang="en-US" altLang="ko-KR" dirty="0"/>
              <a:t>IDE</a:t>
            </a:r>
            <a:r>
              <a:rPr lang="ko-KR" altLang="en-US" dirty="0"/>
              <a:t>가 있었어요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/>
              <a:t>Xamarin Studio</a:t>
            </a:r>
            <a:r>
              <a:rPr lang="ko-KR" altLang="en-US" dirty="0"/>
              <a:t>라는 게 있었는데 마이크로 소프트가 자마린 인수하고</a:t>
            </a:r>
            <a:r>
              <a:rPr lang="en-US" altLang="ko-KR" dirty="0"/>
              <a:t>, </a:t>
            </a:r>
            <a:r>
              <a:rPr lang="ko-KR" altLang="en-US" dirty="0"/>
              <a:t>또 이번에 </a:t>
            </a:r>
            <a:r>
              <a:rPr lang="en-US" altLang="ko-KR" dirty="0"/>
              <a:t>Visual Studio for mac</a:t>
            </a:r>
            <a:r>
              <a:rPr lang="ko-KR" altLang="en-US" dirty="0"/>
              <a:t>이 나오면서 이제 자마린 맥 개발 환경은 </a:t>
            </a:r>
            <a:r>
              <a:rPr lang="en-US" altLang="ko-KR" dirty="0"/>
              <a:t>Visual Studio for mac</a:t>
            </a:r>
            <a:r>
              <a:rPr lang="ko-KR" altLang="en-US" dirty="0"/>
              <a:t>으로 통일 되가고 있습니다</a:t>
            </a:r>
            <a:r>
              <a:rPr lang="en-US" altLang="ko-KR" dirty="0"/>
              <a:t>. </a:t>
            </a:r>
            <a:r>
              <a:rPr lang="ko-KR" altLang="en-US" dirty="0"/>
              <a:t>그러니 맥에서 개발하시는 분들은 비주얼 스튜디오 포 맥을 설치하는 것을 추천드려요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개발할 수 있는 플랫폼 차이가 있는데요</a:t>
            </a:r>
            <a:r>
              <a:rPr lang="en-US" altLang="ko-KR" dirty="0"/>
              <a:t>. </a:t>
            </a:r>
            <a:r>
              <a:rPr lang="ko-KR" altLang="en-US" dirty="0"/>
              <a:t>맥에서는 윈도우 개발을못합니다</a:t>
            </a:r>
            <a:r>
              <a:rPr lang="en-US" altLang="ko-KR" dirty="0"/>
              <a:t>. (</a:t>
            </a:r>
            <a:r>
              <a:rPr lang="ko-KR" altLang="en-US" dirty="0"/>
              <a:t>뭐 물론 상관 없으신 분들도 꽤 계실수도 있지만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그렇기 때문에 맥에서는 </a:t>
            </a:r>
            <a:r>
              <a:rPr lang="en-US" altLang="ko-KR" dirty="0"/>
              <a:t>iOS, </a:t>
            </a:r>
            <a:r>
              <a:rPr lang="en-US" altLang="ko-KR" dirty="0" err="1"/>
              <a:t>Andorid</a:t>
            </a:r>
            <a:r>
              <a:rPr lang="en-US" altLang="ko-KR" dirty="0"/>
              <a:t> </a:t>
            </a:r>
            <a:r>
              <a:rPr lang="ko-KR" altLang="en-US" dirty="0"/>
              <a:t>만 개발할 수가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윈도우에서는 다 개발이 가능하지요</a:t>
            </a:r>
            <a:r>
              <a:rPr lang="en-US" altLang="ko-KR" dirty="0"/>
              <a:t>. </a:t>
            </a:r>
            <a:r>
              <a:rPr lang="ko-KR" altLang="en-US" dirty="0"/>
              <a:t>윈도우 </a:t>
            </a:r>
            <a:r>
              <a:rPr lang="en-US" altLang="ko-KR" dirty="0"/>
              <a:t>10 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</a:t>
            </a:r>
            <a:r>
              <a:rPr lang="ko-KR" altLang="en-US" dirty="0"/>
              <a:t>앱</a:t>
            </a:r>
            <a:r>
              <a:rPr lang="en-US" altLang="ko-KR" dirty="0"/>
              <a:t>, </a:t>
            </a:r>
            <a:r>
              <a:rPr lang="ko-KR" altLang="en-US" dirty="0"/>
              <a:t>윈도우 </a:t>
            </a:r>
            <a:r>
              <a:rPr lang="en-US" altLang="ko-KR" dirty="0"/>
              <a:t>8 </a:t>
            </a:r>
            <a:r>
              <a:rPr lang="ko-KR" altLang="en-US" dirty="0"/>
              <a:t>폰앱</a:t>
            </a:r>
            <a:r>
              <a:rPr lang="en-US" altLang="ko-KR" dirty="0"/>
              <a:t>, </a:t>
            </a:r>
            <a:r>
              <a:rPr lang="ko-KR" altLang="en-US" dirty="0"/>
              <a:t>안드로이드 </a:t>
            </a:r>
            <a:r>
              <a:rPr lang="en-US" altLang="ko-KR" dirty="0"/>
              <a:t>, iOS </a:t>
            </a:r>
          </a:p>
          <a:p>
            <a:r>
              <a:rPr lang="ko-KR" altLang="en-US" dirty="0"/>
              <a:t>다만 </a:t>
            </a:r>
            <a:r>
              <a:rPr lang="en-US" altLang="ko-KR" dirty="0"/>
              <a:t>iOS </a:t>
            </a:r>
            <a:r>
              <a:rPr lang="ko-KR" altLang="en-US" dirty="0"/>
              <a:t>개발은 가능한데 빌드를 못시켜요</a:t>
            </a:r>
            <a:r>
              <a:rPr lang="en-US" altLang="ko-KR" dirty="0"/>
              <a:t>. </a:t>
            </a:r>
            <a:r>
              <a:rPr lang="ko-KR" altLang="en-US" dirty="0"/>
              <a:t>그래서 애플리케이션 만들고 확인해보려면 맥이 반드시 필요합니다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 윈도우 에서 개발하고 맥북 연결시켜서 아이폰 앱 결과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저는 둘다 다 있어서 번갈아 가며 쓰고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윈도우에서 맥 어떻게 연결할 수 있는지 알려 드리겠습니다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608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말씀드렸다싶이 </a:t>
            </a:r>
            <a:r>
              <a:rPr lang="en-US" altLang="ko-KR" dirty="0"/>
              <a:t>iOS</a:t>
            </a:r>
            <a:r>
              <a:rPr lang="ko-KR" altLang="en-US" dirty="0"/>
              <a:t>를 빌드하려면 반드시 </a:t>
            </a:r>
            <a:r>
              <a:rPr lang="en-US" altLang="ko-KR" dirty="0"/>
              <a:t>Mac</a:t>
            </a:r>
            <a:r>
              <a:rPr lang="ko-KR" altLang="en-US" dirty="0"/>
              <a:t>이 필요하구요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하는데 같은 네트워크에 있어야 합니다</a:t>
            </a:r>
            <a:endParaRPr lang="en-US" altLang="ko-KR" dirty="0"/>
          </a:p>
          <a:p>
            <a:r>
              <a:rPr lang="ko-KR" altLang="en-US" dirty="0"/>
              <a:t>저번에 저도 실수한 것이 지금 제 윈도우 </a:t>
            </a:r>
            <a:r>
              <a:rPr lang="en-US" altLang="ko-KR" dirty="0"/>
              <a:t>PC</a:t>
            </a:r>
            <a:r>
              <a:rPr lang="ko-KR" altLang="en-US" dirty="0"/>
              <a:t>는 회사 내부네트웍으로 연결해두고</a:t>
            </a:r>
            <a:r>
              <a:rPr lang="en-US" altLang="ko-KR" dirty="0"/>
              <a:t>, </a:t>
            </a:r>
            <a:r>
              <a:rPr lang="ko-KR" altLang="en-US" dirty="0"/>
              <a:t>맥북은 방문자용 네트워크로 연결해두니 </a:t>
            </a:r>
            <a:r>
              <a:rPr lang="en-US" altLang="ko-KR" dirty="0"/>
              <a:t>IP </a:t>
            </a:r>
            <a:r>
              <a:rPr lang="ko-KR" altLang="en-US" dirty="0"/>
              <a:t>주소 잘 입력했는데 안되는 거에요</a:t>
            </a:r>
            <a:endParaRPr lang="en-US" altLang="ko-KR" dirty="0"/>
          </a:p>
          <a:p>
            <a:r>
              <a:rPr lang="ko-KR" altLang="en-US" dirty="0"/>
              <a:t>그래서 이런 점 잘 기억해두시기 바랍니다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연결방식은 </a:t>
            </a:r>
            <a:r>
              <a:rPr lang="en-US" altLang="ko-KR" dirty="0"/>
              <a:t>MAC </a:t>
            </a:r>
            <a:r>
              <a:rPr lang="ko-KR" altLang="en-US" dirty="0"/>
              <a:t>사용자 자격정보 있잖아요 그것을 이용해서 서로 </a:t>
            </a:r>
            <a:r>
              <a:rPr lang="en-US" altLang="ko-KR" dirty="0"/>
              <a:t>SSH </a:t>
            </a:r>
            <a:r>
              <a:rPr lang="ko-KR" altLang="en-US" dirty="0"/>
              <a:t>세션을 맺고 통신한다고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백문이 불여일견  </a:t>
            </a:r>
            <a:r>
              <a:rPr lang="en-US" altLang="ko-KR" dirty="0"/>
              <a:t>- </a:t>
            </a:r>
            <a:r>
              <a:rPr lang="ko-KR" altLang="en-US" dirty="0"/>
              <a:t>실제로 윈도우 </a:t>
            </a:r>
            <a:r>
              <a:rPr lang="en-US" altLang="ko-KR" dirty="0"/>
              <a:t>PC</a:t>
            </a:r>
            <a:r>
              <a:rPr lang="ko-KR" altLang="en-US" dirty="0"/>
              <a:t>에서 맥북 연결하는게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65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25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97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다룰 내용은 다음과 같이 크게 </a:t>
            </a:r>
            <a:r>
              <a:rPr lang="en-US" altLang="ko-KR" dirty="0"/>
              <a:t>4</a:t>
            </a:r>
            <a:r>
              <a:rPr lang="ko-KR" altLang="en-US" dirty="0"/>
              <a:t>가지 정도로 나뉩니다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오전에는 </a:t>
            </a:r>
            <a:r>
              <a:rPr lang="en-US" altLang="ko-KR" dirty="0"/>
              <a:t>Xamarin </a:t>
            </a:r>
            <a:r>
              <a:rPr lang="ko-KR" altLang="en-US" dirty="0"/>
              <a:t>및 </a:t>
            </a:r>
            <a:r>
              <a:rPr lang="en-US" altLang="ko-KR" dirty="0"/>
              <a:t>Azure </a:t>
            </a:r>
            <a:r>
              <a:rPr lang="ko-KR" altLang="en-US" dirty="0"/>
              <a:t>관련해서 제가 소개도 드리고</a:t>
            </a:r>
            <a:r>
              <a:rPr lang="en-US" altLang="ko-KR" dirty="0"/>
              <a:t>, </a:t>
            </a:r>
            <a:r>
              <a:rPr lang="ko-KR" altLang="en-US" dirty="0"/>
              <a:t>그동안</a:t>
            </a:r>
            <a:r>
              <a:rPr lang="en-US" altLang="ko-KR" dirty="0"/>
              <a:t>  </a:t>
            </a:r>
            <a:r>
              <a:rPr lang="ko-KR" altLang="en-US" dirty="0"/>
              <a:t>설치가 다시 필요하신 분들은 중간중간 멋진 조교분께서 설치에 도움 주실꺼에요</a:t>
            </a:r>
            <a:endParaRPr lang="en-US" altLang="ko-KR" dirty="0"/>
          </a:p>
          <a:p>
            <a:r>
              <a:rPr lang="ko-KR" altLang="en-US" dirty="0"/>
              <a:t>이론 교육하고</a:t>
            </a:r>
            <a:r>
              <a:rPr lang="en-US" altLang="ko-KR" dirty="0"/>
              <a:t>, </a:t>
            </a:r>
            <a:r>
              <a:rPr lang="ko-KR" altLang="en-US" dirty="0"/>
              <a:t>제가 앞에서 어떻게 만드는지 보여드리고</a:t>
            </a:r>
            <a:r>
              <a:rPr lang="en-US" altLang="ko-KR" dirty="0"/>
              <a:t>, </a:t>
            </a:r>
            <a:r>
              <a:rPr lang="ko-KR" altLang="en-US" dirty="0"/>
              <a:t>그다음 같이 한번 기본 프로젝트 생성해 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오후에는 주로 실습 위주로 구성이 됩니다</a:t>
            </a:r>
            <a:r>
              <a:rPr lang="en-US" altLang="ko-KR" dirty="0"/>
              <a:t>. </a:t>
            </a:r>
            <a:r>
              <a:rPr lang="ko-KR" altLang="en-US" dirty="0"/>
              <a:t>중간중간 제가 필요한 부분들은 설명을 해 드리겠지만 기본적으로는 다 직접 만들어 보실꺼구요</a:t>
            </a:r>
            <a:endParaRPr lang="en-US" altLang="ko-KR" dirty="0"/>
          </a:p>
          <a:p>
            <a:r>
              <a:rPr lang="ko-KR" altLang="en-US" dirty="0"/>
              <a:t>만들어 볼 내용은 전화걸기 기능</a:t>
            </a:r>
            <a:r>
              <a:rPr lang="en-US" altLang="ko-KR" dirty="0"/>
              <a:t>! </a:t>
            </a:r>
            <a:r>
              <a:rPr lang="ko-KR" altLang="en-US" dirty="0"/>
              <a:t>만들어보고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두번째로는 계산기 만들어 볼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마지막으로는 </a:t>
            </a:r>
            <a:r>
              <a:rPr lang="en-US" altLang="ko-KR" dirty="0"/>
              <a:t>Azure Mobile App </a:t>
            </a:r>
            <a:r>
              <a:rPr lang="ko-KR" altLang="en-US" dirty="0"/>
              <a:t>생성한 후에 다운받고</a:t>
            </a:r>
            <a:r>
              <a:rPr lang="en-US" altLang="ko-KR" dirty="0"/>
              <a:t>, Xamarin App </a:t>
            </a:r>
            <a:r>
              <a:rPr lang="ko-KR" altLang="en-US" dirty="0"/>
              <a:t>실행해보고</a:t>
            </a:r>
            <a:r>
              <a:rPr lang="en-US" altLang="ko-KR" dirty="0"/>
              <a:t>, </a:t>
            </a:r>
            <a:r>
              <a:rPr lang="ko-KR" altLang="en-US" dirty="0"/>
              <a:t>약간 설명드리고 그렇게 진행하겠습니다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괜찮으시죠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그리고 또 본격적으로 시작하기에 앞서 드리고 싶은 말씀은</a:t>
            </a:r>
            <a:r>
              <a:rPr lang="en-US" altLang="ko-KR" dirty="0"/>
              <a:t>.. </a:t>
            </a:r>
            <a:r>
              <a:rPr lang="ko-KR" altLang="en-US" dirty="0"/>
              <a:t>자마린 </a:t>
            </a:r>
            <a:r>
              <a:rPr lang="en-US" altLang="ko-KR" dirty="0"/>
              <a:t>Hands on Lab </a:t>
            </a:r>
            <a:r>
              <a:rPr lang="ko-KR" altLang="en-US" dirty="0"/>
              <a:t>행사가 이번이 처음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사실 저도 준비하면서 걱정이 많이 됬어요</a:t>
            </a:r>
            <a:r>
              <a:rPr lang="en-US" altLang="ko-KR" dirty="0"/>
              <a:t>. </a:t>
            </a:r>
            <a:r>
              <a:rPr lang="ko-KR" altLang="en-US" dirty="0"/>
              <a:t>자마린이 배우고 싶어왔는데 자마린을 안해야 하는 이유를 찾아서 돌아가시게 되는게 아닌가 하고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자마린이 사실 </a:t>
            </a:r>
            <a:r>
              <a:rPr lang="en-US" altLang="ko-KR" dirty="0" err="1"/>
              <a:t>Handsn</a:t>
            </a:r>
            <a:r>
              <a:rPr lang="en-US" altLang="ko-KR" dirty="0"/>
              <a:t> on Lab </a:t>
            </a:r>
            <a:r>
              <a:rPr lang="ko-KR" altLang="en-US" dirty="0"/>
              <a:t>하기가 굉장히 까다롭습니다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그럴 수 밖에 없죠</a:t>
            </a:r>
            <a:r>
              <a:rPr lang="en-US" altLang="ko-KR" dirty="0"/>
              <a:t>. </a:t>
            </a:r>
            <a:r>
              <a:rPr lang="ko-KR" altLang="en-US" dirty="0"/>
              <a:t>플랫폼이 </a:t>
            </a:r>
            <a:r>
              <a:rPr lang="en-US" altLang="ko-KR" dirty="0"/>
              <a:t>1</a:t>
            </a:r>
            <a:r>
              <a:rPr lang="ko-KR" altLang="en-US" dirty="0"/>
              <a:t>개도 아니고 </a:t>
            </a:r>
            <a:r>
              <a:rPr lang="en-US" altLang="ko-KR" dirty="0"/>
              <a:t>3</a:t>
            </a:r>
            <a:r>
              <a:rPr lang="ko-KR" altLang="en-US" dirty="0"/>
              <a:t>개를 한방에 개발하겠다는 야심찬 기술인데 </a:t>
            </a:r>
            <a:endParaRPr lang="en-US" altLang="ko-KR" dirty="0"/>
          </a:p>
          <a:p>
            <a:r>
              <a:rPr lang="ko-KR" altLang="en-US" dirty="0"/>
              <a:t>어렵기 때문에 오히려 또 의미가 있는 시간이 되지 않을까 생각됩니다</a:t>
            </a:r>
            <a:r>
              <a:rPr lang="en-US" altLang="ko-KR" dirty="0"/>
              <a:t>. </a:t>
            </a:r>
            <a:r>
              <a:rPr lang="ko-KR" altLang="en-US" dirty="0"/>
              <a:t>여기 참석해주신 분들은 하루라는 귀중한 시간 내주실 정도로 </a:t>
            </a:r>
            <a:endParaRPr lang="en-US" altLang="ko-KR" dirty="0"/>
          </a:p>
          <a:p>
            <a:r>
              <a:rPr lang="ko-KR" altLang="en-US" dirty="0"/>
              <a:t>자마린에 관심이 있고 사용해보고 싶으신 분들일텐데</a:t>
            </a:r>
            <a:r>
              <a:rPr lang="en-US" altLang="ko-KR" dirty="0"/>
              <a:t>, </a:t>
            </a:r>
            <a:r>
              <a:rPr lang="ko-KR" altLang="en-US" dirty="0"/>
              <a:t>처음에 조그만한 </a:t>
            </a:r>
            <a:r>
              <a:rPr lang="en-US" altLang="ko-KR" dirty="0"/>
              <a:t>(?) </a:t>
            </a:r>
            <a:r>
              <a:rPr lang="ko-KR" altLang="en-US" dirty="0"/>
              <a:t>돌뿌리에 걸려넘어져서 포기하게 될 수 도 있잖아요</a:t>
            </a:r>
            <a:endParaRPr lang="en-US" altLang="ko-KR" dirty="0"/>
          </a:p>
          <a:p>
            <a:r>
              <a:rPr lang="ko-KR" altLang="en-US" dirty="0"/>
              <a:t>그런데 오늘 같이 실습하면서 시행착오도 줄이고 또 몇가지 알고 가시면 유익한 시간이 되실 꺼라고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우리 모두 파이팅 해봐요 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42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42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24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343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7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0470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18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899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6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먼저 제 소개부터 드리겠습니다</a:t>
            </a:r>
            <a:r>
              <a:rPr lang="en-US" altLang="ko-KR" dirty="0"/>
              <a:t>. </a:t>
            </a:r>
            <a:r>
              <a:rPr lang="ko-KR" altLang="en-US" dirty="0"/>
              <a:t>저는 마이크로소프트에서 기술 전도사 업무를 맏고 있는 김은지 입니다</a:t>
            </a:r>
            <a:r>
              <a:rPr lang="en-US" altLang="ko-KR" dirty="0"/>
              <a:t>. </a:t>
            </a:r>
            <a:r>
              <a:rPr lang="ko-KR" altLang="en-US" dirty="0"/>
              <a:t>기술 전도사가 무엇이냐고 하면 마이크로소프트에서 나오는 신 기술들을 가장 빨리 파악해서 개발자들에게 전파하는 업무입니다</a:t>
            </a:r>
            <a:r>
              <a:rPr lang="en-US" altLang="ko-KR" dirty="0"/>
              <a:t>. </a:t>
            </a:r>
            <a:r>
              <a:rPr lang="ko-KR" altLang="en-US" dirty="0"/>
              <a:t>그렇기 떄문에 삽질도 많이 하고 새로운 것도 가장 먼저 만나서 기쁨과 애환이 있는 직업입니다</a:t>
            </a:r>
            <a:r>
              <a:rPr lang="en-US" altLang="ko-KR" dirty="0"/>
              <a:t>. </a:t>
            </a:r>
            <a:r>
              <a:rPr lang="ko-KR" altLang="en-US" dirty="0"/>
              <a:t>저는 대학생 개발자 분들 위주로 많이 만나왔고 주로 이야기했던 주제는 마이크로 소프트 클라우드 기술인 </a:t>
            </a:r>
            <a:r>
              <a:rPr lang="en-US" altLang="ko-KR" dirty="0"/>
              <a:t>Azure, </a:t>
            </a:r>
            <a:r>
              <a:rPr lang="ko-KR" altLang="en-US" dirty="0"/>
              <a:t>그리고 요즘에는 </a:t>
            </a:r>
            <a:r>
              <a:rPr lang="en-US" altLang="ko-KR" dirty="0"/>
              <a:t>Xamarin</a:t>
            </a:r>
            <a:r>
              <a:rPr lang="ko-KR" altLang="en-US" dirty="0"/>
              <a:t>에 집중하고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한때 머신러닝이 너무 핫해서 이야기 안할 수 없어서 </a:t>
            </a:r>
            <a:r>
              <a:rPr lang="en-US" altLang="ko-KR" dirty="0"/>
              <a:t>Azure ML </a:t>
            </a:r>
            <a:r>
              <a:rPr lang="ko-KR" altLang="en-US" dirty="0"/>
              <a:t>소개도 하고 했습니다</a:t>
            </a:r>
            <a:r>
              <a:rPr lang="en-US" altLang="ko-KR" dirty="0"/>
              <a:t>. </a:t>
            </a:r>
            <a:r>
              <a:rPr lang="ko-KR" altLang="en-US" dirty="0"/>
              <a:t>필요하면 이것저것</a:t>
            </a:r>
            <a:r>
              <a:rPr lang="en-US" altLang="ko-KR" dirty="0"/>
              <a:t>.. </a:t>
            </a:r>
            <a:r>
              <a:rPr lang="ko-KR" altLang="en-US" dirty="0"/>
              <a:t>네 해야죠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옆에 계신 분은 </a:t>
            </a:r>
            <a:r>
              <a:rPr lang="en-US" altLang="ko-KR" dirty="0"/>
              <a:t>James </a:t>
            </a:r>
            <a:r>
              <a:rPr lang="en-US" altLang="ko-KR" dirty="0" err="1"/>
              <a:t>Montemagno</a:t>
            </a:r>
            <a:r>
              <a:rPr lang="ko-KR" altLang="en-US" dirty="0"/>
              <a:t>라고 자마린 관련해서 활발하게 활동중인 분 이십니다</a:t>
            </a:r>
            <a:r>
              <a:rPr lang="en-US" altLang="ko-KR" dirty="0"/>
              <a:t>. </a:t>
            </a:r>
            <a:r>
              <a:rPr lang="ko-KR" altLang="en-US" dirty="0"/>
              <a:t>회사에서 자마린 관련 발표가 있으면 항상 이분이 앞에 나와서 발표 하시고 세션 진행도 하시고 합니다</a:t>
            </a:r>
            <a:r>
              <a:rPr lang="en-US" altLang="ko-KR" dirty="0"/>
              <a:t>. </a:t>
            </a:r>
            <a:r>
              <a:rPr lang="ko-KR" altLang="en-US" dirty="0"/>
              <a:t>올해 </a:t>
            </a:r>
            <a:r>
              <a:rPr lang="en-US" altLang="ko-KR" dirty="0"/>
              <a:t>2</a:t>
            </a:r>
            <a:r>
              <a:rPr lang="ko-KR" altLang="en-US" dirty="0"/>
              <a:t>월에 기술 교육을 들으러 갔다가</a:t>
            </a:r>
            <a:r>
              <a:rPr lang="en-US" altLang="ko-KR" dirty="0"/>
              <a:t>.. </a:t>
            </a:r>
            <a:r>
              <a:rPr lang="ko-KR" altLang="en-US" dirty="0"/>
              <a:t>이분 뵈니까 마치 연예인 보는 기분이어가지구</a:t>
            </a:r>
            <a:r>
              <a:rPr lang="en-US" altLang="ko-KR" dirty="0"/>
              <a:t>… </a:t>
            </a:r>
            <a:r>
              <a:rPr lang="ko-KR" altLang="en-US" dirty="0"/>
              <a:t>사진찍어달라고 하고 사진찍고</a:t>
            </a:r>
            <a:r>
              <a:rPr lang="en-US" altLang="ko-KR" dirty="0"/>
              <a:t>. </a:t>
            </a:r>
            <a:r>
              <a:rPr lang="ko-KR" altLang="en-US" dirty="0"/>
              <a:t>저에겐 있어서 부적이죠</a:t>
            </a:r>
            <a:r>
              <a:rPr lang="en-US" altLang="ko-KR" dirty="0"/>
              <a:t>. </a:t>
            </a:r>
            <a:r>
              <a:rPr lang="ko-KR" altLang="en-US" dirty="0"/>
              <a:t>마치 뭐랄까 자마린을 잘 할수 있을 것 만 같은 </a:t>
            </a:r>
            <a:r>
              <a:rPr lang="en-US" altLang="ko-KR" dirty="0"/>
              <a:t>. </a:t>
            </a:r>
            <a:r>
              <a:rPr lang="ko-KR" altLang="en-US" dirty="0"/>
              <a:t>넵</a:t>
            </a:r>
            <a:r>
              <a:rPr lang="en-US" altLang="ko-KR" dirty="0"/>
              <a:t>… </a:t>
            </a:r>
            <a:r>
              <a:rPr lang="ko-KR" altLang="en-US" dirty="0"/>
              <a:t>제 소개가 너무 길어졌네요</a:t>
            </a:r>
            <a:r>
              <a:rPr lang="en-US" altLang="ko-KR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708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http://stackoverflow.com/questions/1554099/why-is-the-android-emulator-so-slow-how-can-we-speed-up-the-android-emulator 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ACA005-7098-44E7-9D9B-6670FD9D69A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207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6854-F9AE-4E32-B2A5-59EE421C280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08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1DD190-47F2-4EC2-A20D-7847072E60C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45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3A5E2-72BF-4A4D-8E2C-055703D2046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99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9D0AF-5102-465F-9774-3BAAD6555D0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3/26/2017 7:06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4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8353-B7BE-495B-AAB8-EB162CF7D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D8A8B-43A8-4956-9757-DF3CA1891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ADCB3-AB0B-45A2-80ED-2C39A833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DDE35-5F9A-4A6C-9F5C-46AD71E0A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9FC53-B8A9-42F9-AA5B-7EE13D00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67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2884-25CC-495F-A209-EE18D345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94D4C-6E3A-47D2-A7DD-679D6906B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4623-BBF5-461F-9E6C-1FA836A0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EF07-E3C0-4B19-B86C-F26EA2E5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B10E-3241-4A5F-AD50-3A7D8131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9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87B65-E087-4A51-B15D-96CCD02B0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70DF71-987F-4699-9A11-6ED8F6774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5DDFD-6018-422B-BB60-D0AEB13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6BE9E-1A40-41AE-91E8-8AA1288E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FCA-C22E-4EA0-8BC3-D792EC92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08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Optional (City, State or venue)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99488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272" name="Group 271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3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4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5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6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78" name="Group 277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298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79" name="Group 278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1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2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3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0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293053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334973" y="0"/>
            <a:ext cx="6857027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grpSp>
        <p:nvGrpSpPr>
          <p:cNvPr id="274" name="Group 273"/>
          <p:cNvGrpSpPr/>
          <p:nvPr userDrawn="1"/>
        </p:nvGrpSpPr>
        <p:grpSpPr>
          <a:xfrm>
            <a:off x="6322572" y="3618014"/>
            <a:ext cx="5421215" cy="2769919"/>
            <a:chOff x="6218237" y="3671352"/>
            <a:chExt cx="5529922" cy="2825061"/>
          </a:xfrm>
        </p:grpSpPr>
        <p:sp>
          <p:nvSpPr>
            <p:cNvPr id="275" name="Freeform 345"/>
            <p:cNvSpPr>
              <a:spLocks noEditPoints="1"/>
            </p:cNvSpPr>
            <p:nvPr/>
          </p:nvSpPr>
          <p:spPr bwMode="gray">
            <a:xfrm>
              <a:off x="7047753" y="5602154"/>
              <a:ext cx="809283" cy="809283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6" name="Freeform 346"/>
            <p:cNvSpPr>
              <a:spLocks noEditPoints="1"/>
            </p:cNvSpPr>
            <p:nvPr/>
          </p:nvSpPr>
          <p:spPr bwMode="gray">
            <a:xfrm>
              <a:off x="6218237" y="5525273"/>
              <a:ext cx="845702" cy="841656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7" name="Freeform 347"/>
            <p:cNvSpPr>
              <a:spLocks noEditPoints="1"/>
            </p:cNvSpPr>
            <p:nvPr/>
          </p:nvSpPr>
          <p:spPr bwMode="gray">
            <a:xfrm>
              <a:off x="7598066" y="4533901"/>
              <a:ext cx="1622613" cy="1614520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278" name="Freeform 348"/>
            <p:cNvSpPr>
              <a:spLocks noEditPoints="1"/>
            </p:cNvSpPr>
            <p:nvPr/>
          </p:nvSpPr>
          <p:spPr bwMode="gray">
            <a:xfrm>
              <a:off x="8872687" y="5759966"/>
              <a:ext cx="740495" cy="736447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9" name="Freeform 349"/>
            <p:cNvSpPr>
              <a:spLocks noEditPoints="1"/>
            </p:cNvSpPr>
            <p:nvPr/>
          </p:nvSpPr>
          <p:spPr bwMode="gray">
            <a:xfrm>
              <a:off x="10895894" y="5594061"/>
              <a:ext cx="785004" cy="772867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280" name="Group 279"/>
            <p:cNvGrpSpPr/>
            <p:nvPr userDrawn="1"/>
          </p:nvGrpSpPr>
          <p:grpSpPr bwMode="gray">
            <a:xfrm>
              <a:off x="10640972" y="5505041"/>
              <a:ext cx="368222" cy="356087"/>
              <a:chOff x="10962040" y="5443286"/>
              <a:chExt cx="391159" cy="378268"/>
            </a:xfrm>
            <a:solidFill>
              <a:srgbClr val="00BCF2"/>
            </a:solidFill>
          </p:grpSpPr>
          <p:sp>
            <p:nvSpPr>
              <p:cNvPr id="300" name="Freeform 350"/>
              <p:cNvSpPr>
                <a:spLocks noEditPoints="1"/>
              </p:cNvSpPr>
              <p:nvPr/>
            </p:nvSpPr>
            <p:spPr bwMode="gray">
              <a:xfrm>
                <a:off x="11009322" y="5499167"/>
                <a:ext cx="305193" cy="296596"/>
              </a:xfrm>
              <a:custGeom>
                <a:avLst/>
                <a:gdLst>
                  <a:gd name="T0" fmla="*/ 15 w 33"/>
                  <a:gd name="T1" fmla="*/ 1 h 32"/>
                  <a:gd name="T2" fmla="*/ 1 w 33"/>
                  <a:gd name="T3" fmla="*/ 17 h 32"/>
                  <a:gd name="T4" fmla="*/ 18 w 33"/>
                  <a:gd name="T5" fmla="*/ 32 h 32"/>
                  <a:gd name="T6" fmla="*/ 32 w 33"/>
                  <a:gd name="T7" fmla="*/ 15 h 32"/>
                  <a:gd name="T8" fmla="*/ 15 w 33"/>
                  <a:gd name="T9" fmla="*/ 1 h 32"/>
                  <a:gd name="T10" fmla="*/ 17 w 33"/>
                  <a:gd name="T11" fmla="*/ 23 h 32"/>
                  <a:gd name="T12" fmla="*/ 10 w 33"/>
                  <a:gd name="T13" fmla="*/ 17 h 32"/>
                  <a:gd name="T14" fmla="*/ 16 w 33"/>
                  <a:gd name="T15" fmla="*/ 9 h 32"/>
                  <a:gd name="T16" fmla="*/ 23 w 33"/>
                  <a:gd name="T17" fmla="*/ 16 h 32"/>
                  <a:gd name="T18" fmla="*/ 17 w 33"/>
                  <a:gd name="T19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2">
                    <a:moveTo>
                      <a:pt x="15" y="1"/>
                    </a:moveTo>
                    <a:cubicBezTo>
                      <a:pt x="7" y="1"/>
                      <a:pt x="0" y="9"/>
                      <a:pt x="1" y="17"/>
                    </a:cubicBezTo>
                    <a:cubicBezTo>
                      <a:pt x="2" y="26"/>
                      <a:pt x="9" y="32"/>
                      <a:pt x="18" y="32"/>
                    </a:cubicBezTo>
                    <a:cubicBezTo>
                      <a:pt x="26" y="31"/>
                      <a:pt x="33" y="24"/>
                      <a:pt x="32" y="15"/>
                    </a:cubicBezTo>
                    <a:cubicBezTo>
                      <a:pt x="31" y="6"/>
                      <a:pt x="24" y="0"/>
                      <a:pt x="15" y="1"/>
                    </a:cubicBezTo>
                    <a:close/>
                    <a:moveTo>
                      <a:pt x="17" y="23"/>
                    </a:moveTo>
                    <a:cubicBezTo>
                      <a:pt x="13" y="23"/>
                      <a:pt x="10" y="21"/>
                      <a:pt x="10" y="17"/>
                    </a:cubicBezTo>
                    <a:cubicBezTo>
                      <a:pt x="9" y="13"/>
                      <a:pt x="12" y="10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4" y="19"/>
                      <a:pt x="21" y="23"/>
                      <a:pt x="1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1" name="Freeform 351"/>
              <p:cNvSpPr>
                <a:spLocks/>
              </p:cNvSpPr>
              <p:nvPr/>
            </p:nvSpPr>
            <p:spPr bwMode="gray">
              <a:xfrm>
                <a:off x="11112485" y="5443286"/>
                <a:ext cx="73075" cy="94566"/>
              </a:xfrm>
              <a:custGeom>
                <a:avLst/>
                <a:gdLst>
                  <a:gd name="T0" fmla="*/ 8 w 8"/>
                  <a:gd name="T1" fmla="*/ 6 h 10"/>
                  <a:gd name="T2" fmla="*/ 5 w 8"/>
                  <a:gd name="T3" fmla="*/ 10 h 10"/>
                  <a:gd name="T4" fmla="*/ 4 w 8"/>
                  <a:gd name="T5" fmla="*/ 10 h 10"/>
                  <a:gd name="T6" fmla="*/ 0 w 8"/>
                  <a:gd name="T7" fmla="*/ 7 h 10"/>
                  <a:gd name="T8" fmla="*/ 0 w 8"/>
                  <a:gd name="T9" fmla="*/ 4 h 10"/>
                  <a:gd name="T10" fmla="*/ 3 w 8"/>
                  <a:gd name="T11" fmla="*/ 0 h 10"/>
                  <a:gd name="T12" fmla="*/ 4 w 8"/>
                  <a:gd name="T13" fmla="*/ 0 h 10"/>
                  <a:gd name="T14" fmla="*/ 8 w 8"/>
                  <a:gd name="T15" fmla="*/ 3 h 10"/>
                  <a:gd name="T16" fmla="*/ 8 w 8"/>
                  <a:gd name="T17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0">
                    <a:moveTo>
                      <a:pt x="8" y="6"/>
                    </a:moveTo>
                    <a:cubicBezTo>
                      <a:pt x="8" y="8"/>
                      <a:pt x="7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1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0"/>
                      <a:pt x="7" y="1"/>
                      <a:pt x="8" y="3"/>
                    </a:cubicBez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2" name="Freeform 352"/>
              <p:cNvSpPr>
                <a:spLocks/>
              </p:cNvSpPr>
              <p:nvPr/>
            </p:nvSpPr>
            <p:spPr bwMode="gray">
              <a:xfrm>
                <a:off x="11030815" y="5731285"/>
                <a:ext cx="81672" cy="90269"/>
              </a:xfrm>
              <a:custGeom>
                <a:avLst/>
                <a:gdLst>
                  <a:gd name="T0" fmla="*/ 7 w 9"/>
                  <a:gd name="T1" fmla="*/ 9 h 10"/>
                  <a:gd name="T2" fmla="*/ 3 w 9"/>
                  <a:gd name="T3" fmla="*/ 9 h 10"/>
                  <a:gd name="T4" fmla="*/ 1 w 9"/>
                  <a:gd name="T5" fmla="*/ 8 h 10"/>
                  <a:gd name="T6" fmla="*/ 1 w 9"/>
                  <a:gd name="T7" fmla="*/ 4 h 10"/>
                  <a:gd name="T8" fmla="*/ 2 w 9"/>
                  <a:gd name="T9" fmla="*/ 2 h 10"/>
                  <a:gd name="T10" fmla="*/ 7 w 9"/>
                  <a:gd name="T11" fmla="*/ 1 h 10"/>
                  <a:gd name="T12" fmla="*/ 8 w 9"/>
                  <a:gd name="T13" fmla="*/ 2 h 10"/>
                  <a:gd name="T14" fmla="*/ 9 w 9"/>
                  <a:gd name="T15" fmla="*/ 6 h 10"/>
                  <a:gd name="T16" fmla="*/ 7 w 9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0">
                    <a:moveTo>
                      <a:pt x="7" y="9"/>
                    </a:moveTo>
                    <a:cubicBezTo>
                      <a:pt x="6" y="10"/>
                      <a:pt x="4" y="10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7"/>
                      <a:pt x="0" y="6"/>
                      <a:pt x="1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3"/>
                      <a:pt x="9" y="5"/>
                      <a:pt x="9" y="6"/>
                    </a:cubicBezTo>
                    <a:lnTo>
                      <a:pt x="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 dirty="0"/>
              </a:p>
            </p:txBody>
          </p:sp>
          <p:sp>
            <p:nvSpPr>
              <p:cNvPr id="303" name="Freeform 353"/>
              <p:cNvSpPr>
                <a:spLocks/>
              </p:cNvSpPr>
              <p:nvPr/>
            </p:nvSpPr>
            <p:spPr bwMode="gray">
              <a:xfrm>
                <a:off x="11232842" y="5714091"/>
                <a:ext cx="94566" cy="90269"/>
              </a:xfrm>
              <a:custGeom>
                <a:avLst/>
                <a:gdLst>
                  <a:gd name="T0" fmla="*/ 8 w 10"/>
                  <a:gd name="T1" fmla="*/ 4 h 10"/>
                  <a:gd name="T2" fmla="*/ 8 w 10"/>
                  <a:gd name="T3" fmla="*/ 8 h 10"/>
                  <a:gd name="T4" fmla="*/ 7 w 10"/>
                  <a:gd name="T5" fmla="*/ 9 h 10"/>
                  <a:gd name="T6" fmla="*/ 3 w 10"/>
                  <a:gd name="T7" fmla="*/ 9 h 10"/>
                  <a:gd name="T8" fmla="*/ 1 w 10"/>
                  <a:gd name="T9" fmla="*/ 7 h 10"/>
                  <a:gd name="T10" fmla="*/ 1 w 10"/>
                  <a:gd name="T11" fmla="*/ 3 h 10"/>
                  <a:gd name="T12" fmla="*/ 2 w 10"/>
                  <a:gd name="T13" fmla="*/ 2 h 10"/>
                  <a:gd name="T14" fmla="*/ 6 w 10"/>
                  <a:gd name="T15" fmla="*/ 2 h 10"/>
                  <a:gd name="T16" fmla="*/ 8 w 10"/>
                  <a:gd name="T1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8" y="4"/>
                    </a:moveTo>
                    <a:cubicBezTo>
                      <a:pt x="10" y="5"/>
                      <a:pt x="10" y="7"/>
                      <a:pt x="8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4" y="10"/>
                      <a:pt x="3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0"/>
                      <a:pt x="5" y="0"/>
                      <a:pt x="6" y="2"/>
                    </a:cubicBez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4" name="Freeform 354"/>
              <p:cNvSpPr>
                <a:spLocks/>
              </p:cNvSpPr>
              <p:nvPr/>
            </p:nvSpPr>
            <p:spPr bwMode="gray">
              <a:xfrm>
                <a:off x="11250036" y="5529255"/>
                <a:ext cx="103163" cy="90269"/>
              </a:xfrm>
              <a:custGeom>
                <a:avLst/>
                <a:gdLst>
                  <a:gd name="T0" fmla="*/ 5 w 11"/>
                  <a:gd name="T1" fmla="*/ 1 h 10"/>
                  <a:gd name="T2" fmla="*/ 9 w 11"/>
                  <a:gd name="T3" fmla="*/ 3 h 10"/>
                  <a:gd name="T4" fmla="*/ 10 w 11"/>
                  <a:gd name="T5" fmla="*/ 4 h 10"/>
                  <a:gd name="T6" fmla="*/ 9 w 11"/>
                  <a:gd name="T7" fmla="*/ 8 h 10"/>
                  <a:gd name="T8" fmla="*/ 6 w 11"/>
                  <a:gd name="T9" fmla="*/ 9 h 10"/>
                  <a:gd name="T10" fmla="*/ 2 w 11"/>
                  <a:gd name="T11" fmla="*/ 8 h 10"/>
                  <a:gd name="T12" fmla="*/ 1 w 11"/>
                  <a:gd name="T13" fmla="*/ 7 h 10"/>
                  <a:gd name="T14" fmla="*/ 2 w 11"/>
                  <a:gd name="T15" fmla="*/ 3 h 10"/>
                  <a:gd name="T16" fmla="*/ 5 w 11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0">
                    <a:moveTo>
                      <a:pt x="5" y="1"/>
                    </a:moveTo>
                    <a:cubicBezTo>
                      <a:pt x="7" y="0"/>
                      <a:pt x="9" y="1"/>
                      <a:pt x="9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5"/>
                      <a:pt x="10" y="7"/>
                      <a:pt x="9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4" y="10"/>
                      <a:pt x="3" y="10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1" y="3"/>
                      <a:pt x="2" y="3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305" name="Freeform 355"/>
              <p:cNvSpPr>
                <a:spLocks/>
              </p:cNvSpPr>
              <p:nvPr/>
            </p:nvSpPr>
            <p:spPr bwMode="gray">
              <a:xfrm>
                <a:off x="10962040" y="5555046"/>
                <a:ext cx="94566" cy="94566"/>
              </a:xfrm>
              <a:custGeom>
                <a:avLst/>
                <a:gdLst>
                  <a:gd name="T0" fmla="*/ 2 w 10"/>
                  <a:gd name="T1" fmla="*/ 8 h 10"/>
                  <a:gd name="T2" fmla="*/ 0 w 10"/>
                  <a:gd name="T3" fmla="*/ 4 h 10"/>
                  <a:gd name="T4" fmla="*/ 1 w 10"/>
                  <a:gd name="T5" fmla="*/ 3 h 10"/>
                  <a:gd name="T6" fmla="*/ 5 w 10"/>
                  <a:gd name="T7" fmla="*/ 1 h 10"/>
                  <a:gd name="T8" fmla="*/ 8 w 10"/>
                  <a:gd name="T9" fmla="*/ 2 h 10"/>
                  <a:gd name="T10" fmla="*/ 10 w 10"/>
                  <a:gd name="T11" fmla="*/ 6 h 10"/>
                  <a:gd name="T12" fmla="*/ 9 w 10"/>
                  <a:gd name="T13" fmla="*/ 7 h 10"/>
                  <a:gd name="T14" fmla="*/ 5 w 10"/>
                  <a:gd name="T15" fmla="*/ 9 h 10"/>
                  <a:gd name="T16" fmla="*/ 2 w 10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0">
                    <a:moveTo>
                      <a:pt x="2" y="8"/>
                    </a:moveTo>
                    <a:cubicBezTo>
                      <a:pt x="1" y="7"/>
                      <a:pt x="0" y="6"/>
                      <a:pt x="0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4"/>
                      <a:pt x="10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9"/>
                      <a:pt x="7" y="10"/>
                      <a:pt x="5" y="9"/>
                    </a:cubicBezTo>
                    <a:lnTo>
                      <a:pt x="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281" name="Group 280"/>
            <p:cNvGrpSpPr/>
            <p:nvPr userDrawn="1"/>
          </p:nvGrpSpPr>
          <p:grpSpPr bwMode="gray">
            <a:xfrm>
              <a:off x="9447278" y="4974961"/>
              <a:ext cx="1222019" cy="1209879"/>
              <a:chOff x="9693989" y="4880187"/>
              <a:chExt cx="1298141" cy="1285245"/>
            </a:xfrm>
            <a:solidFill>
              <a:srgbClr val="BAD80A"/>
            </a:solidFill>
          </p:grpSpPr>
          <p:sp>
            <p:nvSpPr>
              <p:cNvPr id="283" name="Freeform 356"/>
              <p:cNvSpPr>
                <a:spLocks noEditPoints="1"/>
              </p:cNvSpPr>
              <p:nvPr/>
            </p:nvSpPr>
            <p:spPr bwMode="gray">
              <a:xfrm>
                <a:off x="9805749" y="4983350"/>
                <a:ext cx="1074618" cy="1078918"/>
              </a:xfrm>
              <a:custGeom>
                <a:avLst/>
                <a:gdLst>
                  <a:gd name="T0" fmla="*/ 54 w 116"/>
                  <a:gd name="T1" fmla="*/ 2 h 117"/>
                  <a:gd name="T2" fmla="*/ 2 w 116"/>
                  <a:gd name="T3" fmla="*/ 62 h 117"/>
                  <a:gd name="T4" fmla="*/ 62 w 116"/>
                  <a:gd name="T5" fmla="*/ 115 h 117"/>
                  <a:gd name="T6" fmla="*/ 114 w 116"/>
                  <a:gd name="T7" fmla="*/ 55 h 117"/>
                  <a:gd name="T8" fmla="*/ 54 w 116"/>
                  <a:gd name="T9" fmla="*/ 2 h 117"/>
                  <a:gd name="T10" fmla="*/ 60 w 116"/>
                  <a:gd name="T11" fmla="*/ 85 h 117"/>
                  <a:gd name="T12" fmla="*/ 31 w 116"/>
                  <a:gd name="T13" fmla="*/ 60 h 117"/>
                  <a:gd name="T14" fmla="*/ 56 w 116"/>
                  <a:gd name="T15" fmla="*/ 32 h 117"/>
                  <a:gd name="T16" fmla="*/ 84 w 116"/>
                  <a:gd name="T17" fmla="*/ 57 h 117"/>
                  <a:gd name="T18" fmla="*/ 60 w 116"/>
                  <a:gd name="T19" fmla="*/ 8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7">
                    <a:moveTo>
                      <a:pt x="54" y="2"/>
                    </a:moveTo>
                    <a:cubicBezTo>
                      <a:pt x="23" y="4"/>
                      <a:pt x="0" y="31"/>
                      <a:pt x="2" y="62"/>
                    </a:cubicBezTo>
                    <a:cubicBezTo>
                      <a:pt x="4" y="93"/>
                      <a:pt x="31" y="117"/>
                      <a:pt x="62" y="115"/>
                    </a:cubicBezTo>
                    <a:cubicBezTo>
                      <a:pt x="93" y="113"/>
                      <a:pt x="116" y="86"/>
                      <a:pt x="114" y="55"/>
                    </a:cubicBezTo>
                    <a:cubicBezTo>
                      <a:pt x="112" y="24"/>
                      <a:pt x="85" y="0"/>
                      <a:pt x="54" y="2"/>
                    </a:cubicBezTo>
                    <a:close/>
                    <a:moveTo>
                      <a:pt x="60" y="85"/>
                    </a:moveTo>
                    <a:cubicBezTo>
                      <a:pt x="45" y="86"/>
                      <a:pt x="32" y="75"/>
                      <a:pt x="31" y="60"/>
                    </a:cubicBezTo>
                    <a:cubicBezTo>
                      <a:pt x="30" y="46"/>
                      <a:pt x="41" y="33"/>
                      <a:pt x="56" y="32"/>
                    </a:cubicBezTo>
                    <a:cubicBezTo>
                      <a:pt x="71" y="31"/>
                      <a:pt x="84" y="42"/>
                      <a:pt x="84" y="57"/>
                    </a:cubicBezTo>
                    <a:cubicBezTo>
                      <a:pt x="85" y="71"/>
                      <a:pt x="74" y="84"/>
                      <a:pt x="60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4" name="Freeform 357"/>
              <p:cNvSpPr>
                <a:spLocks/>
              </p:cNvSpPr>
              <p:nvPr/>
            </p:nvSpPr>
            <p:spPr bwMode="gray">
              <a:xfrm>
                <a:off x="10222699" y="4880187"/>
                <a:ext cx="184836" cy="313790"/>
              </a:xfrm>
              <a:custGeom>
                <a:avLst/>
                <a:gdLst>
                  <a:gd name="T0" fmla="*/ 20 w 20"/>
                  <a:gd name="T1" fmla="*/ 28 h 34"/>
                  <a:gd name="T2" fmla="*/ 16 w 20"/>
                  <a:gd name="T3" fmla="*/ 33 h 34"/>
                  <a:gd name="T4" fmla="*/ 5 w 20"/>
                  <a:gd name="T5" fmla="*/ 34 h 34"/>
                  <a:gd name="T6" fmla="*/ 1 w 20"/>
                  <a:gd name="T7" fmla="*/ 29 h 34"/>
                  <a:gd name="T8" fmla="*/ 2 w 20"/>
                  <a:gd name="T9" fmla="*/ 5 h 34"/>
                  <a:gd name="T10" fmla="*/ 8 w 20"/>
                  <a:gd name="T11" fmla="*/ 0 h 34"/>
                  <a:gd name="T12" fmla="*/ 9 w 20"/>
                  <a:gd name="T13" fmla="*/ 0 h 34"/>
                  <a:gd name="T14" fmla="*/ 15 w 20"/>
                  <a:gd name="T15" fmla="*/ 5 h 34"/>
                  <a:gd name="T16" fmla="*/ 20 w 20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20" y="28"/>
                    </a:moveTo>
                    <a:cubicBezTo>
                      <a:pt x="20" y="30"/>
                      <a:pt x="19" y="33"/>
                      <a:pt x="16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4"/>
                      <a:pt x="0" y="32"/>
                      <a:pt x="1" y="29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3"/>
                      <a:pt x="5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2"/>
                      <a:pt x="15" y="5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5" name="Freeform 358"/>
              <p:cNvSpPr>
                <a:spLocks/>
              </p:cNvSpPr>
              <p:nvPr/>
            </p:nvSpPr>
            <p:spPr bwMode="gray">
              <a:xfrm>
                <a:off x="10269984" y="5851642"/>
                <a:ext cx="184836" cy="313790"/>
              </a:xfrm>
              <a:custGeom>
                <a:avLst/>
                <a:gdLst>
                  <a:gd name="T0" fmla="*/ 1 w 20"/>
                  <a:gd name="T1" fmla="*/ 7 h 34"/>
                  <a:gd name="T2" fmla="*/ 5 w 20"/>
                  <a:gd name="T3" fmla="*/ 1 h 34"/>
                  <a:gd name="T4" fmla="*/ 15 w 20"/>
                  <a:gd name="T5" fmla="*/ 0 h 34"/>
                  <a:gd name="T6" fmla="*/ 20 w 20"/>
                  <a:gd name="T7" fmla="*/ 5 h 34"/>
                  <a:gd name="T8" fmla="*/ 18 w 20"/>
                  <a:gd name="T9" fmla="*/ 29 h 34"/>
                  <a:gd name="T10" fmla="*/ 13 w 20"/>
                  <a:gd name="T11" fmla="*/ 34 h 34"/>
                  <a:gd name="T12" fmla="*/ 12 w 20"/>
                  <a:gd name="T13" fmla="*/ 34 h 34"/>
                  <a:gd name="T14" fmla="*/ 6 w 20"/>
                  <a:gd name="T15" fmla="*/ 30 h 34"/>
                  <a:gd name="T16" fmla="*/ 1 w 20"/>
                  <a:gd name="T17" fmla="*/ 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4">
                    <a:moveTo>
                      <a:pt x="1" y="7"/>
                    </a:moveTo>
                    <a:cubicBezTo>
                      <a:pt x="0" y="4"/>
                      <a:pt x="2" y="1"/>
                      <a:pt x="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8" y="0"/>
                      <a:pt x="20" y="2"/>
                      <a:pt x="20" y="5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2"/>
                      <a:pt x="16" y="34"/>
                      <a:pt x="13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9" y="34"/>
                      <a:pt x="6" y="32"/>
                      <a:pt x="6" y="30"/>
                    </a:cubicBezTo>
                    <a:lnTo>
                      <a:pt x="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6" name="Freeform 359"/>
              <p:cNvSpPr>
                <a:spLocks/>
              </p:cNvSpPr>
              <p:nvPr/>
            </p:nvSpPr>
            <p:spPr bwMode="gray">
              <a:xfrm>
                <a:off x="9693989" y="5451883"/>
                <a:ext cx="313790" cy="184836"/>
              </a:xfrm>
              <a:custGeom>
                <a:avLst/>
                <a:gdLst>
                  <a:gd name="T0" fmla="*/ 28 w 34"/>
                  <a:gd name="T1" fmla="*/ 1 h 20"/>
                  <a:gd name="T2" fmla="*/ 33 w 34"/>
                  <a:gd name="T3" fmla="*/ 5 h 20"/>
                  <a:gd name="T4" fmla="*/ 34 w 34"/>
                  <a:gd name="T5" fmla="*/ 15 h 20"/>
                  <a:gd name="T6" fmla="*/ 29 w 34"/>
                  <a:gd name="T7" fmla="*/ 20 h 20"/>
                  <a:gd name="T8" fmla="*/ 6 w 34"/>
                  <a:gd name="T9" fmla="*/ 18 h 20"/>
                  <a:gd name="T10" fmla="*/ 0 w 34"/>
                  <a:gd name="T11" fmla="*/ 13 h 20"/>
                  <a:gd name="T12" fmla="*/ 0 w 34"/>
                  <a:gd name="T13" fmla="*/ 12 h 20"/>
                  <a:gd name="T14" fmla="*/ 5 w 34"/>
                  <a:gd name="T15" fmla="*/ 5 h 20"/>
                  <a:gd name="T16" fmla="*/ 28 w 34"/>
                  <a:gd name="T1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28" y="1"/>
                    </a:moveTo>
                    <a:cubicBezTo>
                      <a:pt x="31" y="0"/>
                      <a:pt x="33" y="2"/>
                      <a:pt x="33" y="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8"/>
                      <a:pt x="32" y="20"/>
                      <a:pt x="29" y="20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3" y="18"/>
                      <a:pt x="0" y="15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9"/>
                      <a:pt x="2" y="6"/>
                      <a:pt x="5" y="5"/>
                    </a:cubicBezTo>
                    <a:lnTo>
                      <a:pt x="2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7" name="Freeform 360"/>
              <p:cNvSpPr>
                <a:spLocks/>
              </p:cNvSpPr>
              <p:nvPr/>
            </p:nvSpPr>
            <p:spPr bwMode="gray">
              <a:xfrm>
                <a:off x="10678340" y="5408898"/>
                <a:ext cx="313790" cy="184836"/>
              </a:xfrm>
              <a:custGeom>
                <a:avLst/>
                <a:gdLst>
                  <a:gd name="T0" fmla="*/ 6 w 34"/>
                  <a:gd name="T1" fmla="*/ 19 h 20"/>
                  <a:gd name="T2" fmla="*/ 0 w 34"/>
                  <a:gd name="T3" fmla="*/ 15 h 20"/>
                  <a:gd name="T4" fmla="*/ 0 w 34"/>
                  <a:gd name="T5" fmla="*/ 5 h 20"/>
                  <a:gd name="T6" fmla="*/ 5 w 34"/>
                  <a:gd name="T7" fmla="*/ 0 h 20"/>
                  <a:gd name="T8" fmla="*/ 28 w 34"/>
                  <a:gd name="T9" fmla="*/ 2 h 20"/>
                  <a:gd name="T10" fmla="*/ 34 w 34"/>
                  <a:gd name="T11" fmla="*/ 7 h 20"/>
                  <a:gd name="T12" fmla="*/ 34 w 34"/>
                  <a:gd name="T13" fmla="*/ 8 h 20"/>
                  <a:gd name="T14" fmla="*/ 29 w 34"/>
                  <a:gd name="T15" fmla="*/ 15 h 20"/>
                  <a:gd name="T16" fmla="*/ 6 w 34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0">
                    <a:moveTo>
                      <a:pt x="6" y="19"/>
                    </a:moveTo>
                    <a:cubicBezTo>
                      <a:pt x="3" y="20"/>
                      <a:pt x="1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2"/>
                      <a:pt x="33" y="5"/>
                      <a:pt x="34" y="7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11"/>
                      <a:pt x="32" y="14"/>
                      <a:pt x="29" y="1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8" name="Freeform 361"/>
              <p:cNvSpPr>
                <a:spLocks/>
              </p:cNvSpPr>
              <p:nvPr/>
            </p:nvSpPr>
            <p:spPr bwMode="gray">
              <a:xfrm>
                <a:off x="9831540" y="5073617"/>
                <a:ext cx="305193" cy="287999"/>
              </a:xfrm>
              <a:custGeom>
                <a:avLst/>
                <a:gdLst>
                  <a:gd name="T0" fmla="*/ 30 w 33"/>
                  <a:gd name="T1" fmla="*/ 14 h 31"/>
                  <a:gd name="T2" fmla="*/ 31 w 33"/>
                  <a:gd name="T3" fmla="*/ 21 h 31"/>
                  <a:gd name="T4" fmla="*/ 24 w 33"/>
                  <a:gd name="T5" fmla="*/ 28 h 31"/>
                  <a:gd name="T6" fmla="*/ 17 w 33"/>
                  <a:gd name="T7" fmla="*/ 28 h 31"/>
                  <a:gd name="T8" fmla="*/ 2 w 33"/>
                  <a:gd name="T9" fmla="*/ 11 h 31"/>
                  <a:gd name="T10" fmla="*/ 2 w 33"/>
                  <a:gd name="T11" fmla="*/ 3 h 31"/>
                  <a:gd name="T12" fmla="*/ 3 w 33"/>
                  <a:gd name="T13" fmla="*/ 2 h 31"/>
                  <a:gd name="T14" fmla="*/ 10 w 33"/>
                  <a:gd name="T15" fmla="*/ 1 h 31"/>
                  <a:gd name="T16" fmla="*/ 30 w 33"/>
                  <a:gd name="T17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1">
                    <a:moveTo>
                      <a:pt x="30" y="14"/>
                    </a:moveTo>
                    <a:cubicBezTo>
                      <a:pt x="32" y="16"/>
                      <a:pt x="33" y="19"/>
                      <a:pt x="31" y="21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2" y="31"/>
                      <a:pt x="19" y="31"/>
                      <a:pt x="17" y="28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9"/>
                      <a:pt x="0" y="5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5" y="0"/>
                      <a:pt x="8" y="0"/>
                      <a:pt x="10" y="1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9" name="Freeform 362"/>
              <p:cNvSpPr>
                <a:spLocks/>
              </p:cNvSpPr>
              <p:nvPr/>
            </p:nvSpPr>
            <p:spPr bwMode="gray">
              <a:xfrm>
                <a:off x="10545086" y="5684003"/>
                <a:ext cx="309490" cy="296596"/>
              </a:xfrm>
              <a:custGeom>
                <a:avLst/>
                <a:gdLst>
                  <a:gd name="T0" fmla="*/ 3 w 33"/>
                  <a:gd name="T1" fmla="*/ 17 h 32"/>
                  <a:gd name="T2" fmla="*/ 2 w 33"/>
                  <a:gd name="T3" fmla="*/ 10 h 32"/>
                  <a:gd name="T4" fmla="*/ 9 w 33"/>
                  <a:gd name="T5" fmla="*/ 3 h 32"/>
                  <a:gd name="T6" fmla="*/ 15 w 33"/>
                  <a:gd name="T7" fmla="*/ 3 h 32"/>
                  <a:gd name="T8" fmla="*/ 31 w 33"/>
                  <a:gd name="T9" fmla="*/ 20 h 32"/>
                  <a:gd name="T10" fmla="*/ 31 w 33"/>
                  <a:gd name="T11" fmla="*/ 28 h 32"/>
                  <a:gd name="T12" fmla="*/ 30 w 33"/>
                  <a:gd name="T13" fmla="*/ 29 h 32"/>
                  <a:gd name="T14" fmla="*/ 22 w 33"/>
                  <a:gd name="T15" fmla="*/ 30 h 32"/>
                  <a:gd name="T16" fmla="*/ 3 w 33"/>
                  <a:gd name="T17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2">
                    <a:moveTo>
                      <a:pt x="3" y="17"/>
                    </a:moveTo>
                    <a:cubicBezTo>
                      <a:pt x="0" y="16"/>
                      <a:pt x="0" y="13"/>
                      <a:pt x="2" y="10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0"/>
                      <a:pt x="14" y="0"/>
                      <a:pt x="15" y="3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3"/>
                      <a:pt x="33" y="26"/>
                      <a:pt x="31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28" y="31"/>
                      <a:pt x="25" y="32"/>
                      <a:pt x="22" y="30"/>
                    </a:cubicBezTo>
                    <a:lnTo>
                      <a:pt x="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0" name="Freeform 363"/>
              <p:cNvSpPr>
                <a:spLocks/>
              </p:cNvSpPr>
              <p:nvPr/>
            </p:nvSpPr>
            <p:spPr bwMode="gray">
              <a:xfrm>
                <a:off x="9887419" y="5731285"/>
                <a:ext cx="287999" cy="296596"/>
              </a:xfrm>
              <a:custGeom>
                <a:avLst/>
                <a:gdLst>
                  <a:gd name="T0" fmla="*/ 14 w 31"/>
                  <a:gd name="T1" fmla="*/ 2 h 32"/>
                  <a:gd name="T2" fmla="*/ 21 w 31"/>
                  <a:gd name="T3" fmla="*/ 1 h 32"/>
                  <a:gd name="T4" fmla="*/ 29 w 31"/>
                  <a:gd name="T5" fmla="*/ 8 h 32"/>
                  <a:gd name="T6" fmla="*/ 29 w 31"/>
                  <a:gd name="T7" fmla="*/ 15 h 32"/>
                  <a:gd name="T8" fmla="*/ 11 w 31"/>
                  <a:gd name="T9" fmla="*/ 30 h 32"/>
                  <a:gd name="T10" fmla="*/ 3 w 31"/>
                  <a:gd name="T11" fmla="*/ 30 h 32"/>
                  <a:gd name="T12" fmla="*/ 3 w 31"/>
                  <a:gd name="T13" fmla="*/ 30 h 32"/>
                  <a:gd name="T14" fmla="*/ 1 w 31"/>
                  <a:gd name="T15" fmla="*/ 22 h 32"/>
                  <a:gd name="T16" fmla="*/ 14 w 31"/>
                  <a:gd name="T1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2">
                    <a:moveTo>
                      <a:pt x="14" y="2"/>
                    </a:moveTo>
                    <a:cubicBezTo>
                      <a:pt x="16" y="0"/>
                      <a:pt x="19" y="0"/>
                      <a:pt x="21" y="1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10"/>
                      <a:pt x="31" y="13"/>
                      <a:pt x="29" y="15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9" y="32"/>
                      <a:pt x="5" y="32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28"/>
                      <a:pt x="0" y="24"/>
                      <a:pt x="1" y="2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1" name="Freeform 364"/>
              <p:cNvSpPr>
                <a:spLocks/>
              </p:cNvSpPr>
              <p:nvPr/>
            </p:nvSpPr>
            <p:spPr bwMode="gray">
              <a:xfrm>
                <a:off x="10510699" y="5022035"/>
                <a:ext cx="287999" cy="300893"/>
              </a:xfrm>
              <a:custGeom>
                <a:avLst/>
                <a:gdLst>
                  <a:gd name="T0" fmla="*/ 16 w 31"/>
                  <a:gd name="T1" fmla="*/ 30 h 33"/>
                  <a:gd name="T2" fmla="*/ 10 w 31"/>
                  <a:gd name="T3" fmla="*/ 31 h 33"/>
                  <a:gd name="T4" fmla="*/ 2 w 31"/>
                  <a:gd name="T5" fmla="*/ 24 h 33"/>
                  <a:gd name="T6" fmla="*/ 2 w 31"/>
                  <a:gd name="T7" fmla="*/ 17 h 33"/>
                  <a:gd name="T8" fmla="*/ 20 w 31"/>
                  <a:gd name="T9" fmla="*/ 2 h 33"/>
                  <a:gd name="T10" fmla="*/ 28 w 31"/>
                  <a:gd name="T11" fmla="*/ 2 h 33"/>
                  <a:gd name="T12" fmla="*/ 28 w 31"/>
                  <a:gd name="T13" fmla="*/ 2 h 33"/>
                  <a:gd name="T14" fmla="*/ 29 w 31"/>
                  <a:gd name="T15" fmla="*/ 10 h 33"/>
                  <a:gd name="T16" fmla="*/ 16 w 31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3">
                    <a:moveTo>
                      <a:pt x="16" y="30"/>
                    </a:moveTo>
                    <a:cubicBezTo>
                      <a:pt x="15" y="32"/>
                      <a:pt x="12" y="33"/>
                      <a:pt x="10" y="31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19"/>
                      <a:pt x="2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0"/>
                      <a:pt x="25" y="0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0" y="4"/>
                      <a:pt x="31" y="8"/>
                      <a:pt x="29" y="10"/>
                    </a:cubicBezTo>
                    <a:lnTo>
                      <a:pt x="16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2" name="Freeform 365"/>
              <p:cNvSpPr>
                <a:spLocks/>
              </p:cNvSpPr>
              <p:nvPr/>
            </p:nvSpPr>
            <p:spPr bwMode="gray">
              <a:xfrm>
                <a:off x="10007776" y="4936066"/>
                <a:ext cx="253611" cy="322387"/>
              </a:xfrm>
              <a:custGeom>
                <a:avLst/>
                <a:gdLst>
                  <a:gd name="T0" fmla="*/ 26 w 27"/>
                  <a:gd name="T1" fmla="*/ 22 h 35"/>
                  <a:gd name="T2" fmla="*/ 24 w 27"/>
                  <a:gd name="T3" fmla="*/ 29 h 35"/>
                  <a:gd name="T4" fmla="*/ 15 w 27"/>
                  <a:gd name="T5" fmla="*/ 33 h 35"/>
                  <a:gd name="T6" fmla="*/ 9 w 27"/>
                  <a:gd name="T7" fmla="*/ 31 h 35"/>
                  <a:gd name="T8" fmla="*/ 1 w 27"/>
                  <a:gd name="T9" fmla="*/ 9 h 35"/>
                  <a:gd name="T10" fmla="*/ 4 w 27"/>
                  <a:gd name="T11" fmla="*/ 1 h 35"/>
                  <a:gd name="T12" fmla="*/ 5 w 27"/>
                  <a:gd name="T13" fmla="*/ 1 h 35"/>
                  <a:gd name="T14" fmla="*/ 12 w 27"/>
                  <a:gd name="T15" fmla="*/ 3 h 35"/>
                  <a:gd name="T16" fmla="*/ 26 w 27"/>
                  <a:gd name="T1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5">
                    <a:moveTo>
                      <a:pt x="26" y="22"/>
                    </a:moveTo>
                    <a:cubicBezTo>
                      <a:pt x="27" y="25"/>
                      <a:pt x="27" y="27"/>
                      <a:pt x="24" y="29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2" y="35"/>
                      <a:pt x="10" y="34"/>
                      <a:pt x="9" y="3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2" y="3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7" y="0"/>
                      <a:pt x="11" y="1"/>
                      <a:pt x="12" y="3"/>
                    </a:cubicBezTo>
                    <a:lnTo>
                      <a:pt x="2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3" name="Freeform 366"/>
              <p:cNvSpPr>
                <a:spLocks/>
              </p:cNvSpPr>
              <p:nvPr/>
            </p:nvSpPr>
            <p:spPr bwMode="gray">
              <a:xfrm>
                <a:off x="10416132" y="5787166"/>
                <a:ext cx="262208" cy="322387"/>
              </a:xfrm>
              <a:custGeom>
                <a:avLst/>
                <a:gdLst>
                  <a:gd name="T0" fmla="*/ 2 w 28"/>
                  <a:gd name="T1" fmla="*/ 13 h 35"/>
                  <a:gd name="T2" fmla="*/ 4 w 28"/>
                  <a:gd name="T3" fmla="*/ 6 h 35"/>
                  <a:gd name="T4" fmla="*/ 13 w 28"/>
                  <a:gd name="T5" fmla="*/ 2 h 35"/>
                  <a:gd name="T6" fmla="*/ 19 w 28"/>
                  <a:gd name="T7" fmla="*/ 4 h 35"/>
                  <a:gd name="T8" fmla="*/ 27 w 28"/>
                  <a:gd name="T9" fmla="*/ 26 h 35"/>
                  <a:gd name="T10" fmla="*/ 24 w 28"/>
                  <a:gd name="T11" fmla="*/ 34 h 35"/>
                  <a:gd name="T12" fmla="*/ 23 w 28"/>
                  <a:gd name="T13" fmla="*/ 34 h 35"/>
                  <a:gd name="T14" fmla="*/ 15 w 28"/>
                  <a:gd name="T15" fmla="*/ 32 h 35"/>
                  <a:gd name="T16" fmla="*/ 2 w 28"/>
                  <a:gd name="T17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2" y="13"/>
                    </a:moveTo>
                    <a:cubicBezTo>
                      <a:pt x="0" y="11"/>
                      <a:pt x="1" y="8"/>
                      <a:pt x="4" y="6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5" y="0"/>
                      <a:pt x="18" y="2"/>
                      <a:pt x="19" y="4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9"/>
                      <a:pt x="26" y="32"/>
                      <a:pt x="24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7" y="35"/>
                      <a:pt x="15" y="3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4" name="Freeform 367"/>
              <p:cNvSpPr>
                <a:spLocks/>
              </p:cNvSpPr>
              <p:nvPr/>
            </p:nvSpPr>
            <p:spPr bwMode="gray">
              <a:xfrm>
                <a:off x="9749867" y="5602331"/>
                <a:ext cx="322387" cy="249311"/>
              </a:xfrm>
              <a:custGeom>
                <a:avLst/>
                <a:gdLst>
                  <a:gd name="T0" fmla="*/ 23 w 35"/>
                  <a:gd name="T1" fmla="*/ 2 h 27"/>
                  <a:gd name="T2" fmla="*/ 29 w 35"/>
                  <a:gd name="T3" fmla="*/ 3 h 27"/>
                  <a:gd name="T4" fmla="*/ 34 w 35"/>
                  <a:gd name="T5" fmla="*/ 13 h 27"/>
                  <a:gd name="T6" fmla="*/ 31 w 35"/>
                  <a:gd name="T7" fmla="*/ 19 h 27"/>
                  <a:gd name="T8" fmla="*/ 9 w 35"/>
                  <a:gd name="T9" fmla="*/ 26 h 27"/>
                  <a:gd name="T10" fmla="*/ 2 w 35"/>
                  <a:gd name="T11" fmla="*/ 23 h 27"/>
                  <a:gd name="T12" fmla="*/ 1 w 35"/>
                  <a:gd name="T13" fmla="*/ 23 h 27"/>
                  <a:gd name="T14" fmla="*/ 3 w 35"/>
                  <a:gd name="T15" fmla="*/ 15 h 27"/>
                  <a:gd name="T16" fmla="*/ 23 w 35"/>
                  <a:gd name="T1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23" y="2"/>
                    </a:moveTo>
                    <a:cubicBezTo>
                      <a:pt x="25" y="0"/>
                      <a:pt x="28" y="1"/>
                      <a:pt x="29" y="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5"/>
                      <a:pt x="34" y="18"/>
                      <a:pt x="31" y="1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6" y="27"/>
                      <a:pt x="3" y="26"/>
                      <a:pt x="2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0"/>
                      <a:pt x="1" y="17"/>
                      <a:pt x="3" y="15"/>
                    </a:cubicBezTo>
                    <a:lnTo>
                      <a:pt x="2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5" name="Freeform 368"/>
              <p:cNvSpPr>
                <a:spLocks/>
              </p:cNvSpPr>
              <p:nvPr/>
            </p:nvSpPr>
            <p:spPr bwMode="gray">
              <a:xfrm>
                <a:off x="10609565" y="5193974"/>
                <a:ext cx="326684" cy="249311"/>
              </a:xfrm>
              <a:custGeom>
                <a:avLst/>
                <a:gdLst>
                  <a:gd name="T0" fmla="*/ 12 w 35"/>
                  <a:gd name="T1" fmla="*/ 26 h 27"/>
                  <a:gd name="T2" fmla="*/ 6 w 35"/>
                  <a:gd name="T3" fmla="*/ 24 h 27"/>
                  <a:gd name="T4" fmla="*/ 1 w 35"/>
                  <a:gd name="T5" fmla="*/ 15 h 27"/>
                  <a:gd name="T6" fmla="*/ 4 w 35"/>
                  <a:gd name="T7" fmla="*/ 8 h 27"/>
                  <a:gd name="T8" fmla="*/ 26 w 35"/>
                  <a:gd name="T9" fmla="*/ 1 h 27"/>
                  <a:gd name="T10" fmla="*/ 33 w 35"/>
                  <a:gd name="T11" fmla="*/ 4 h 27"/>
                  <a:gd name="T12" fmla="*/ 33 w 35"/>
                  <a:gd name="T13" fmla="*/ 5 h 27"/>
                  <a:gd name="T14" fmla="*/ 32 w 35"/>
                  <a:gd name="T15" fmla="*/ 12 h 27"/>
                  <a:gd name="T16" fmla="*/ 12 w 35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7">
                    <a:moveTo>
                      <a:pt x="12" y="26"/>
                    </a:moveTo>
                    <a:cubicBezTo>
                      <a:pt x="10" y="27"/>
                      <a:pt x="7" y="26"/>
                      <a:pt x="6" y="2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2"/>
                      <a:pt x="1" y="9"/>
                      <a:pt x="4" y="8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8" y="0"/>
                      <a:pt x="32" y="1"/>
                      <a:pt x="33" y="4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5" y="7"/>
                      <a:pt x="34" y="11"/>
                      <a:pt x="32" y="12"/>
                    </a:cubicBezTo>
                    <a:lnTo>
                      <a:pt x="12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6" name="Freeform 369"/>
              <p:cNvSpPr>
                <a:spLocks/>
              </p:cNvSpPr>
              <p:nvPr/>
            </p:nvSpPr>
            <p:spPr bwMode="gray">
              <a:xfrm>
                <a:off x="9719779" y="5279944"/>
                <a:ext cx="326684" cy="219224"/>
              </a:xfrm>
              <a:custGeom>
                <a:avLst/>
                <a:gdLst>
                  <a:gd name="T0" fmla="*/ 31 w 35"/>
                  <a:gd name="T1" fmla="*/ 4 h 24"/>
                  <a:gd name="T2" fmla="*/ 34 w 35"/>
                  <a:gd name="T3" fmla="*/ 10 h 24"/>
                  <a:gd name="T4" fmla="*/ 31 w 35"/>
                  <a:gd name="T5" fmla="*/ 20 h 24"/>
                  <a:gd name="T6" fmla="*/ 25 w 35"/>
                  <a:gd name="T7" fmla="*/ 23 h 24"/>
                  <a:gd name="T8" fmla="*/ 3 w 35"/>
                  <a:gd name="T9" fmla="*/ 12 h 24"/>
                  <a:gd name="T10" fmla="*/ 0 w 35"/>
                  <a:gd name="T11" fmla="*/ 5 h 24"/>
                  <a:gd name="T12" fmla="*/ 1 w 35"/>
                  <a:gd name="T13" fmla="*/ 4 h 24"/>
                  <a:gd name="T14" fmla="*/ 7 w 35"/>
                  <a:gd name="T15" fmla="*/ 0 h 24"/>
                  <a:gd name="T16" fmla="*/ 31 w 35"/>
                  <a:gd name="T17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31" y="4"/>
                    </a:moveTo>
                    <a:cubicBezTo>
                      <a:pt x="33" y="5"/>
                      <a:pt x="35" y="8"/>
                      <a:pt x="34" y="1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0" y="23"/>
                      <a:pt x="27" y="24"/>
                      <a:pt x="25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1"/>
                      <a:pt x="0" y="8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2"/>
                      <a:pt x="5" y="0"/>
                      <a:pt x="7" y="0"/>
                    </a:cubicBezTo>
                    <a:lnTo>
                      <a:pt x="3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7" name="Freeform 370"/>
              <p:cNvSpPr>
                <a:spLocks/>
              </p:cNvSpPr>
              <p:nvPr/>
            </p:nvSpPr>
            <p:spPr bwMode="gray">
              <a:xfrm>
                <a:off x="10639653" y="5546449"/>
                <a:ext cx="322387" cy="219224"/>
              </a:xfrm>
              <a:custGeom>
                <a:avLst/>
                <a:gdLst>
                  <a:gd name="T0" fmla="*/ 4 w 35"/>
                  <a:gd name="T1" fmla="*/ 20 h 24"/>
                  <a:gd name="T2" fmla="*/ 1 w 35"/>
                  <a:gd name="T3" fmla="*/ 14 h 24"/>
                  <a:gd name="T4" fmla="*/ 4 w 35"/>
                  <a:gd name="T5" fmla="*/ 4 h 24"/>
                  <a:gd name="T6" fmla="*/ 10 w 35"/>
                  <a:gd name="T7" fmla="*/ 1 h 24"/>
                  <a:gd name="T8" fmla="*/ 31 w 35"/>
                  <a:gd name="T9" fmla="*/ 12 h 24"/>
                  <a:gd name="T10" fmla="*/ 34 w 35"/>
                  <a:gd name="T11" fmla="*/ 19 h 24"/>
                  <a:gd name="T12" fmla="*/ 34 w 35"/>
                  <a:gd name="T13" fmla="*/ 20 h 24"/>
                  <a:gd name="T14" fmla="*/ 27 w 35"/>
                  <a:gd name="T15" fmla="*/ 24 h 24"/>
                  <a:gd name="T16" fmla="*/ 4 w 35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4">
                    <a:moveTo>
                      <a:pt x="4" y="20"/>
                    </a:moveTo>
                    <a:cubicBezTo>
                      <a:pt x="1" y="19"/>
                      <a:pt x="0" y="17"/>
                      <a:pt x="1" y="1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1"/>
                      <a:pt x="8" y="0"/>
                      <a:pt x="10" y="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13"/>
                      <a:pt x="35" y="16"/>
                      <a:pt x="34" y="19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3" y="23"/>
                      <a:pt x="30" y="24"/>
                      <a:pt x="27" y="24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8" name="Freeform 371"/>
              <p:cNvSpPr>
                <a:spLocks/>
              </p:cNvSpPr>
              <p:nvPr/>
            </p:nvSpPr>
            <p:spPr bwMode="gray">
              <a:xfrm>
                <a:off x="10093745" y="5821554"/>
                <a:ext cx="219224" cy="326684"/>
              </a:xfrm>
              <a:custGeom>
                <a:avLst/>
                <a:gdLst>
                  <a:gd name="T0" fmla="*/ 5 w 24"/>
                  <a:gd name="T1" fmla="*/ 4 h 35"/>
                  <a:gd name="T2" fmla="*/ 11 w 24"/>
                  <a:gd name="T3" fmla="*/ 0 h 35"/>
                  <a:gd name="T4" fmla="*/ 20 w 24"/>
                  <a:gd name="T5" fmla="*/ 4 h 35"/>
                  <a:gd name="T6" fmla="*/ 23 w 24"/>
                  <a:gd name="T7" fmla="*/ 10 h 35"/>
                  <a:gd name="T8" fmla="*/ 13 w 24"/>
                  <a:gd name="T9" fmla="*/ 31 h 35"/>
                  <a:gd name="T10" fmla="*/ 5 w 24"/>
                  <a:gd name="T11" fmla="*/ 34 h 35"/>
                  <a:gd name="T12" fmla="*/ 5 w 24"/>
                  <a:gd name="T13" fmla="*/ 34 h 35"/>
                  <a:gd name="T14" fmla="*/ 1 w 24"/>
                  <a:gd name="T15" fmla="*/ 27 h 35"/>
                  <a:gd name="T16" fmla="*/ 5 w 24"/>
                  <a:gd name="T1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5" y="4"/>
                    </a:moveTo>
                    <a:cubicBezTo>
                      <a:pt x="5" y="1"/>
                      <a:pt x="8" y="0"/>
                      <a:pt x="11" y="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3" y="5"/>
                      <a:pt x="24" y="7"/>
                      <a:pt x="23" y="10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1" y="34"/>
                      <a:pt x="8" y="35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2" y="33"/>
                      <a:pt x="0" y="30"/>
                      <a:pt x="1" y="27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9" name="Freeform 372"/>
              <p:cNvSpPr>
                <a:spLocks/>
              </p:cNvSpPr>
              <p:nvPr/>
            </p:nvSpPr>
            <p:spPr bwMode="gray">
              <a:xfrm>
                <a:off x="10360251" y="4901678"/>
                <a:ext cx="232118" cy="330984"/>
              </a:xfrm>
              <a:custGeom>
                <a:avLst/>
                <a:gdLst>
                  <a:gd name="T0" fmla="*/ 20 w 25"/>
                  <a:gd name="T1" fmla="*/ 31 h 36"/>
                  <a:gd name="T2" fmla="*/ 14 w 25"/>
                  <a:gd name="T3" fmla="*/ 35 h 36"/>
                  <a:gd name="T4" fmla="*/ 4 w 25"/>
                  <a:gd name="T5" fmla="*/ 31 h 36"/>
                  <a:gd name="T6" fmla="*/ 2 w 25"/>
                  <a:gd name="T7" fmla="*/ 25 h 36"/>
                  <a:gd name="T8" fmla="*/ 12 w 25"/>
                  <a:gd name="T9" fmla="*/ 4 h 36"/>
                  <a:gd name="T10" fmla="*/ 19 w 25"/>
                  <a:gd name="T11" fmla="*/ 1 h 36"/>
                  <a:gd name="T12" fmla="*/ 20 w 25"/>
                  <a:gd name="T13" fmla="*/ 1 h 36"/>
                  <a:gd name="T14" fmla="*/ 24 w 25"/>
                  <a:gd name="T15" fmla="*/ 8 h 36"/>
                  <a:gd name="T16" fmla="*/ 20 w 25"/>
                  <a:gd name="T17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6">
                    <a:moveTo>
                      <a:pt x="20" y="31"/>
                    </a:moveTo>
                    <a:cubicBezTo>
                      <a:pt x="20" y="34"/>
                      <a:pt x="17" y="36"/>
                      <a:pt x="14" y="35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2" y="31"/>
                      <a:pt x="0" y="28"/>
                      <a:pt x="2" y="2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2"/>
                      <a:pt x="17" y="0"/>
                      <a:pt x="19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2"/>
                      <a:pt x="25" y="5"/>
                      <a:pt x="24" y="8"/>
                    </a:cubicBezTo>
                    <a:lnTo>
                      <a:pt x="20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282" name="Freeform 435"/>
            <p:cNvSpPr>
              <a:spLocks/>
            </p:cNvSpPr>
            <p:nvPr userDrawn="1"/>
          </p:nvSpPr>
          <p:spPr bwMode="blackWhite">
            <a:xfrm>
              <a:off x="9177699" y="3671352"/>
              <a:ext cx="2570460" cy="1037672"/>
            </a:xfrm>
            <a:custGeom>
              <a:avLst/>
              <a:gdLst>
                <a:gd name="T0" fmla="*/ 359 w 402"/>
                <a:gd name="T1" fmla="*/ 77 h 163"/>
                <a:gd name="T2" fmla="*/ 352 w 402"/>
                <a:gd name="T3" fmla="*/ 77 h 163"/>
                <a:gd name="T4" fmla="*/ 271 w 402"/>
                <a:gd name="T5" fmla="*/ 0 h 163"/>
                <a:gd name="T6" fmla="*/ 192 w 402"/>
                <a:gd name="T7" fmla="*/ 60 h 163"/>
                <a:gd name="T8" fmla="*/ 149 w 402"/>
                <a:gd name="T9" fmla="*/ 42 h 163"/>
                <a:gd name="T10" fmla="*/ 89 w 402"/>
                <a:gd name="T11" fmla="*/ 97 h 163"/>
                <a:gd name="T12" fmla="*/ 61 w 402"/>
                <a:gd name="T13" fmla="*/ 110 h 163"/>
                <a:gd name="T14" fmla="*/ 34 w 402"/>
                <a:gd name="T15" fmla="*/ 96 h 163"/>
                <a:gd name="T16" fmla="*/ 0 w 402"/>
                <a:gd name="T17" fmla="*/ 129 h 163"/>
                <a:gd name="T18" fmla="*/ 34 w 402"/>
                <a:gd name="T19" fmla="*/ 163 h 163"/>
                <a:gd name="T20" fmla="*/ 43 w 402"/>
                <a:gd name="T21" fmla="*/ 163 h 163"/>
                <a:gd name="T22" fmla="*/ 153 w 402"/>
                <a:gd name="T23" fmla="*/ 163 h 163"/>
                <a:gd name="T24" fmla="*/ 214 w 402"/>
                <a:gd name="T25" fmla="*/ 163 h 163"/>
                <a:gd name="T26" fmla="*/ 362 w 402"/>
                <a:gd name="T27" fmla="*/ 163 h 163"/>
                <a:gd name="T28" fmla="*/ 362 w 402"/>
                <a:gd name="T29" fmla="*/ 163 h 163"/>
                <a:gd name="T30" fmla="*/ 402 w 402"/>
                <a:gd name="T31" fmla="*/ 120 h 163"/>
                <a:gd name="T32" fmla="*/ 359 w 402"/>
                <a:gd name="T3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2" h="163">
                  <a:moveTo>
                    <a:pt x="359" y="77"/>
                  </a:moveTo>
                  <a:cubicBezTo>
                    <a:pt x="357" y="77"/>
                    <a:pt x="355" y="77"/>
                    <a:pt x="352" y="77"/>
                  </a:cubicBezTo>
                  <a:cubicBezTo>
                    <a:pt x="350" y="34"/>
                    <a:pt x="315" y="0"/>
                    <a:pt x="271" y="0"/>
                  </a:cubicBezTo>
                  <a:cubicBezTo>
                    <a:pt x="233" y="0"/>
                    <a:pt x="202" y="26"/>
                    <a:pt x="192" y="60"/>
                  </a:cubicBezTo>
                  <a:cubicBezTo>
                    <a:pt x="181" y="49"/>
                    <a:pt x="166" y="42"/>
                    <a:pt x="149" y="42"/>
                  </a:cubicBezTo>
                  <a:cubicBezTo>
                    <a:pt x="118" y="42"/>
                    <a:pt x="92" y="66"/>
                    <a:pt x="89" y="97"/>
                  </a:cubicBezTo>
                  <a:cubicBezTo>
                    <a:pt x="79" y="98"/>
                    <a:pt x="69" y="103"/>
                    <a:pt x="61" y="110"/>
                  </a:cubicBezTo>
                  <a:cubicBezTo>
                    <a:pt x="55" y="101"/>
                    <a:pt x="45" y="96"/>
                    <a:pt x="34" y="96"/>
                  </a:cubicBezTo>
                  <a:cubicBezTo>
                    <a:pt x="15" y="96"/>
                    <a:pt x="0" y="111"/>
                    <a:pt x="0" y="129"/>
                  </a:cubicBezTo>
                  <a:cubicBezTo>
                    <a:pt x="0" y="148"/>
                    <a:pt x="15" y="163"/>
                    <a:pt x="3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153" y="163"/>
                    <a:pt x="153" y="163"/>
                    <a:pt x="153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62" y="163"/>
                    <a:pt x="362" y="163"/>
                    <a:pt x="362" y="163"/>
                  </a:cubicBezTo>
                  <a:cubicBezTo>
                    <a:pt x="384" y="161"/>
                    <a:pt x="402" y="143"/>
                    <a:pt x="402" y="120"/>
                  </a:cubicBezTo>
                  <a:cubicBezTo>
                    <a:pt x="402" y="96"/>
                    <a:pt x="383" y="77"/>
                    <a:pt x="359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17883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0338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4579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323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562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4791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C62A-084A-40D8-BF19-D54AF10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6845-7006-48D8-965D-E52A338F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2EF6A-B9CE-44B3-B718-B3FC33154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404A-ADB5-4041-8C02-FCCBE27D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3863D-1178-42B6-83E5-5D5000A3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75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5262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488334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76465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095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7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047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73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3957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6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3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FEA9-2B8F-4654-97A6-66A183B34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BFCE-A066-4469-A9FA-3A91C4127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D7A1F-8918-4548-A87F-82169EA3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E123-70C6-4F3E-BFF0-B1E63FE0C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52808-9596-4FA7-AA6C-6472609F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4AC-D09B-44CE-BBBD-289D1CF8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50BBB-1048-4EF6-89CF-B6180A423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19FD-CD4B-4760-902C-01896A240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D452-5348-4558-AD87-C30969F4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B5A89-F975-4F1C-86D7-FDE89E26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48A2-F670-40DD-ADBA-FA49207B0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3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7EDD-3C64-4D9E-ADFF-254A6447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B3B1B-5A26-44EF-BBCE-78A3E1CCD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299A-A47E-4B71-BC0C-A4FB97DBB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C867A-0F31-47A3-A681-0C753ED4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AD587C-894F-4C85-9096-BCCF0D5FA4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A65B9-2C61-46DF-9AC2-E5EE09E8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62819-F019-477C-9D4A-002A4F9B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869C-3EBF-4858-A0B1-053A0F72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90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5330-F114-44BB-8F0A-DCD512CC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A9043-A976-4E72-8F41-E246128A0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B71EA-8186-4FE2-B7C9-6CCCDB71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29B2B-0A26-4A30-8F52-468A3DA2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4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CA283D-8552-4D6C-A4F3-04B240FB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A6703-A411-4B9E-AEB4-EE8968246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46DB6-5E81-48F2-8CEB-2DB14C0C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5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8846-AB64-43D8-94EB-31266138E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1BBF6-6890-4D58-A874-AA977CCC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1B02D-C22F-4A1F-A2AD-6C8190032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572EA-D82E-43EE-AAC4-723C4275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37407-C203-425E-94F3-910251AE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AD7-6601-4075-8DA3-FE63736B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6A44-AD21-4841-B980-A7DC16527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1FE46-7A46-4795-A41D-99B7CF1BA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3D23D-EC20-4D90-8610-990E198A3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6C833-19B3-4B99-AA80-09CE0CF1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54FF8-06ED-4355-B255-38ACA35CB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8734A-AF47-48A6-AA88-0D9A74833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52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89A5E-474A-402E-AC37-E1FF1990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A243-C7E4-4E3A-904C-98966AE392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1779-80AC-4763-A876-1704072FD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7FF3-E7CF-4C73-A72E-D91F87A82788}" type="datetimeFigureOut">
              <a:rPr lang="ko-KR" altLang="en-US" smtClean="0"/>
              <a:t>2017-03-26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F686-A9CA-4D9F-A56D-B3A1670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0F9DE-46C7-489E-9FCB-1F41DE691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F806B-FBAB-4F82-B276-1A30C5DD19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32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7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1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1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1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ADEF42-D56B-41FB-B569-A1F93A60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환경 셋팅 및 </a:t>
            </a:r>
            <a:b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Azure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계정 활성화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4A9F4E-30B7-46D4-A570-356FBCC8FB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시간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9:30 ~ 10:00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Hybrid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025869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스토어에서 다운로드 가능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네이티브 개발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+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기술 혼합해서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D7A22-87CA-4D7E-ACE8-CE68178F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27" y="1366636"/>
            <a:ext cx="1854883" cy="319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C0A97-8457-435E-AF1A-62FCB1D71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4" y="1359658"/>
            <a:ext cx="1905996" cy="3198822"/>
          </a:xfrm>
          <a:prstGeom prst="rect">
            <a:avLst/>
          </a:prstGeom>
        </p:spPr>
      </p:pic>
      <p:pic>
        <p:nvPicPr>
          <p:cNvPr id="8194" name="Picture 2" descr="cordova logo에 대한 이미지 검색결과">
            <a:extLst>
              <a:ext uri="{FF2B5EF4-FFF2-40B4-BE49-F238E27FC236}">
                <a16:creationId xmlns:a16="http://schemas.microsoft.com/office/drawing/2014/main" id="{172FE6EA-60C5-433F-A58E-89216438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517" y="2440706"/>
            <a:ext cx="2540986" cy="113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하지만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19411" y="2449593"/>
            <a:ext cx="11655078" cy="1678667"/>
          </a:xfrm>
        </p:spPr>
        <p:txBody>
          <a:bodyPr/>
          <a:lstStyle/>
          <a:p>
            <a:pPr lvl="1"/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API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접근이 제한적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낮은 성능</a:t>
            </a:r>
            <a:endParaRPr lang="en-US" altLang="ko-KR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불만족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9F35F-DF9B-42B5-AF9B-770C0719018A}"/>
              </a:ext>
            </a:extLst>
          </p:cNvPr>
          <p:cNvSpPr txBox="1"/>
          <p:nvPr/>
        </p:nvSpPr>
        <p:spPr>
          <a:xfrm>
            <a:off x="1931044" y="2017151"/>
            <a:ext cx="2400144" cy="254355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6273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  <a:sym typeface="Wingdings" panose="05000000000000000000" pitchFamily="2" charset="2"/>
              </a:rPr>
              <a:t></a:t>
            </a:r>
            <a:endParaRPr lang="ko-KR" altLang="en-US" sz="16273" dirty="0" err="1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42341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뭐가 좀 다르나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9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A2ED98C-73FE-4D74-B8D3-198BD1E36C5D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시작점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Mono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Project!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6" name="Picture 2" descr="miguel de icaza에 대한 이미지 검색결과">
            <a:extLst>
              <a:ext uri="{FF2B5EF4-FFF2-40B4-BE49-F238E27FC236}">
                <a16:creationId xmlns:a16="http://schemas.microsoft.com/office/drawing/2014/main" id="{6310848C-C39F-4EB8-977E-077B8BEFE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3003"/>
            <a:ext cx="5523447" cy="414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475FFA8-71C9-4194-A96D-48CBACD25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3448" y="2017740"/>
            <a:ext cx="6674338" cy="3205301"/>
          </a:xfrm>
        </p:spPr>
        <p:txBody>
          <a:bodyPr/>
          <a:lstStyle/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Mono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프로젝트란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en-US" altLang="ko-KR" sz="2549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Ecma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표준을 준수하는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Framework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다른 운영체제에서도 이용할 수 있도록 구현한 프로젝트 </a:t>
            </a:r>
            <a:endParaRPr lang="en-US" altLang="ko-KR" sz="2549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0121" indent="-2801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이로인해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Linux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를 포함한 다양한 환경에서 </a:t>
            </a:r>
            <a:r>
              <a:rPr lang="en-US" altLang="ko-KR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.NET </a:t>
            </a:r>
            <a:r>
              <a:rPr lang="ko-KR" altLang="en-US" sz="2549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프로그램 수행가능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1DF2E-DB0B-49BF-99D3-71C7300A7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8659" y="181746"/>
            <a:ext cx="897024" cy="967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DC998-0382-4C36-BD04-DE4180152742}"/>
              </a:ext>
            </a:extLst>
          </p:cNvPr>
          <p:cNvSpPr txBox="1"/>
          <p:nvPr/>
        </p:nvSpPr>
        <p:spPr>
          <a:xfrm>
            <a:off x="1719266" y="5664434"/>
            <a:ext cx="5012066" cy="56190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 latinLnBrk="0">
              <a:lnSpc>
                <a:spcPct val="90000"/>
              </a:lnSpc>
              <a:spcAft>
                <a:spcPts val="588"/>
              </a:spcAft>
            </a:pPr>
            <a:r>
              <a:rPr lang="en-US" altLang="ko-KR" sz="1961" dirty="0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Miguel de </a:t>
            </a:r>
            <a:r>
              <a:rPr lang="en-US" altLang="ko-KR" sz="1961" dirty="0" err="1">
                <a:solidFill>
                  <a:srgbClr val="737373">
                    <a:lumMod val="75000"/>
                  </a:srgb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Icaza</a:t>
            </a:r>
            <a:endParaRPr lang="ko-KR" altLang="en-US" sz="1961" dirty="0" err="1">
              <a:solidFill>
                <a:srgbClr val="737373">
                  <a:lumMod val="75000"/>
                </a:srgb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03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의 접근방법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F63CC6-714C-4E51-8FD6-17F3C52CE221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950834" y="1494207"/>
            <a:chExt cx="6534453" cy="35896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B78D1F-ADC9-4D52-8089-2C642459A0A7}"/>
                </a:ext>
              </a:extLst>
            </p:cNvPr>
            <p:cNvGrpSpPr/>
            <p:nvPr/>
          </p:nvGrpSpPr>
          <p:grpSpPr>
            <a:xfrm>
              <a:off x="2950834" y="1497214"/>
              <a:ext cx="2157984" cy="1813858"/>
              <a:chOff x="2950834" y="1497214"/>
              <a:chExt cx="2157984" cy="181385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889C6-9939-4314-B33A-B1F1A5CD9124}"/>
                  </a:ext>
                </a:extLst>
              </p:cNvPr>
              <p:cNvSpPr/>
              <p:nvPr/>
            </p:nvSpPr>
            <p:spPr bwMode="auto">
              <a:xfrm>
                <a:off x="2950834" y="2488321"/>
                <a:ext cx="2157984" cy="822751"/>
              </a:xfrm>
              <a:prstGeom prst="rect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A78F01A-1187-4B02-A886-7C8020352501}"/>
                  </a:ext>
                </a:extLst>
              </p:cNvPr>
              <p:cNvSpPr txBox="1"/>
              <p:nvPr/>
            </p:nvSpPr>
            <p:spPr>
              <a:xfrm>
                <a:off x="3213013" y="2611306"/>
                <a:ext cx="1633624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iOS 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7323E58-575E-42C1-85BF-BE49578FA3C8}"/>
                  </a:ext>
                </a:extLst>
              </p:cNvPr>
              <p:cNvSpPr/>
              <p:nvPr/>
            </p:nvSpPr>
            <p:spPr bwMode="auto">
              <a:xfrm>
                <a:off x="3628329" y="1497214"/>
                <a:ext cx="802995" cy="802995"/>
              </a:xfrm>
              <a:prstGeom prst="ellipse">
                <a:avLst/>
              </a:prstGeom>
              <a:solidFill>
                <a:srgbClr val="6A3F9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endParaRPr lang="en-US" sz="784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1CB0512-DB76-49BB-98F3-187FCE3991A5}"/>
                </a:ext>
              </a:extLst>
            </p:cNvPr>
            <p:cNvGrpSpPr/>
            <p:nvPr/>
          </p:nvGrpSpPr>
          <p:grpSpPr>
            <a:xfrm>
              <a:off x="2950834" y="1494207"/>
              <a:ext cx="6534453" cy="3589629"/>
              <a:chOff x="2957876" y="1494207"/>
              <a:chExt cx="6534453" cy="358962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D17AFEC-6EC2-422D-AF3F-A2A5BA060BC5}"/>
                  </a:ext>
                </a:extLst>
              </p:cNvPr>
              <p:cNvSpPr/>
              <p:nvPr/>
            </p:nvSpPr>
            <p:spPr bwMode="auto">
              <a:xfrm>
                <a:off x="2957876" y="3362313"/>
                <a:ext cx="6534453" cy="172152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CD35C76-A02F-479A-9428-4882EF4ACF85}"/>
                  </a:ext>
                </a:extLst>
              </p:cNvPr>
              <p:cNvSpPr/>
              <p:nvPr/>
            </p:nvSpPr>
            <p:spPr bwMode="auto">
              <a:xfrm>
                <a:off x="5146110" y="2488321"/>
                <a:ext cx="2157984" cy="822751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02EEF8-540A-4E43-A789-0AD20A6F6E48}"/>
                  </a:ext>
                </a:extLst>
              </p:cNvPr>
              <p:cNvSpPr txBox="1"/>
              <p:nvPr/>
            </p:nvSpPr>
            <p:spPr>
              <a:xfrm>
                <a:off x="5295641" y="2611306"/>
                <a:ext cx="188447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Android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C9630F-497B-4950-8A1D-44F34C08BABE}"/>
                  </a:ext>
                </a:extLst>
              </p:cNvPr>
              <p:cNvGrpSpPr/>
              <p:nvPr/>
            </p:nvGrpSpPr>
            <p:grpSpPr>
              <a:xfrm>
                <a:off x="5823605" y="1494207"/>
                <a:ext cx="802995" cy="802995"/>
                <a:chOff x="11434337" y="2930084"/>
                <a:chExt cx="1574643" cy="1574643"/>
              </a:xfrm>
              <a:solidFill>
                <a:srgbClr val="3BB8AA"/>
              </a:solidFill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0FC2867-A6F1-40B1-BE51-DE882C8674B5}"/>
                    </a:ext>
                  </a:extLst>
                </p:cNvPr>
                <p:cNvSpPr/>
                <p:nvPr/>
              </p:nvSpPr>
              <p:spPr bwMode="auto">
                <a:xfrm>
                  <a:off x="11434337" y="2930084"/>
                  <a:ext cx="1574643" cy="1574643"/>
                </a:xfrm>
                <a:prstGeom prst="ellipse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B7D184E7-F09F-4954-A203-73C54F0DC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84585" y="3297434"/>
                  <a:ext cx="674145" cy="810875"/>
                </a:xfrm>
                <a:prstGeom prst="rect">
                  <a:avLst/>
                </a:prstGeom>
                <a:solidFill>
                  <a:srgbClr val="008272"/>
                </a:solidFill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0DAAE7-F76D-430B-B3FC-171059520C54}"/>
                </a:ext>
              </a:extLst>
            </p:cNvPr>
            <p:cNvGrpSpPr/>
            <p:nvPr/>
          </p:nvGrpSpPr>
          <p:grpSpPr>
            <a:xfrm>
              <a:off x="4326897" y="1506904"/>
              <a:ext cx="5158390" cy="3110103"/>
              <a:chOff x="4326897" y="1506904"/>
              <a:chExt cx="5158390" cy="311010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DA011D-3D47-468F-9B66-A07D93D15B70}"/>
                  </a:ext>
                </a:extLst>
              </p:cNvPr>
              <p:cNvSpPr/>
              <p:nvPr/>
            </p:nvSpPr>
            <p:spPr bwMode="auto">
              <a:xfrm>
                <a:off x="7327303" y="2488321"/>
                <a:ext cx="2157984" cy="822751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30" tIns="89630" rIns="33615" bIns="33615" rtlCol="0" anchor="b" anchorCtr="0"/>
              <a:lstStyle/>
              <a:p>
                <a:pPr algn="ctr" defTabSz="913964" latinLnBrk="0">
                  <a:defRPr/>
                </a:pPr>
                <a:r>
                  <a: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BF3EBD-8EB1-437C-A3F6-E2E5C5AA1B34}"/>
                  </a:ext>
                </a:extLst>
              </p:cNvPr>
              <p:cNvSpPr txBox="1"/>
              <p:nvPr/>
            </p:nvSpPr>
            <p:spPr>
              <a:xfrm>
                <a:off x="7347403" y="2611306"/>
                <a:ext cx="2126908" cy="572422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Windows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</a:t>
                </a:r>
                <a:r>
                  <a:rPr lang="ko-KR" altLang="en-US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 </a:t>
                </a:r>
                <a:r>
                  <a:rPr lang="en-US" altLang="ko-KR" sz="1765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UI</a:t>
                </a:r>
                <a:endParaRPr lang="en-US" sz="1765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E862B0-84C0-4E0C-9336-F832121B52F0}"/>
                  </a:ext>
                </a:extLst>
              </p:cNvPr>
              <p:cNvSpPr txBox="1"/>
              <p:nvPr/>
            </p:nvSpPr>
            <p:spPr>
              <a:xfrm>
                <a:off x="4326897" y="3829141"/>
                <a:ext cx="3664582" cy="787866"/>
              </a:xfrm>
              <a:prstGeom prst="rect">
                <a:avLst/>
              </a:prstGeom>
              <a:noFill/>
            </p:spPr>
            <p:txBody>
              <a:bodyPr wrap="square" lIns="179260" tIns="143407" rIns="179260" bIns="143407" rtlCol="0">
                <a:spAutoFit/>
              </a:bodyPr>
              <a:lstStyle/>
              <a:p>
                <a:pPr algn="ctr" defTabSz="914028" latinLnBrk="0">
                  <a:defRPr/>
                </a:pP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C# </a:t>
                </a:r>
                <a:r>
                  <a:rPr lang="en-US" sz="3137" dirty="0" err="1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Logi</a:t>
                </a:r>
                <a:r>
                  <a:rPr 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c </a:t>
                </a:r>
                <a:r>
                  <a:rPr lang="ko-KR" altLang="en-US" sz="3137" dirty="0">
                    <a:solidFill>
                      <a:srgbClr val="FFFFFF"/>
                    </a:solidFill>
                    <a:latin typeface="Segoe UI Light" charset="0"/>
                    <a:ea typeface="Segoe UI Light" charset="0"/>
                    <a:cs typeface="Segoe UI Light" charset="0"/>
                  </a:rPr>
                  <a:t>공유</a:t>
                </a:r>
                <a:endParaRPr lang="en-US" sz="3137" dirty="0">
                  <a:solidFill>
                    <a:srgbClr val="FFFFFF"/>
                  </a:solidFill>
                  <a:latin typeface="Segoe UI Light" charset="0"/>
                  <a:ea typeface="Segoe UI Light" charset="0"/>
                  <a:cs typeface="Segoe UI Light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BDBB073-63C5-4489-B7C4-4A866745F2B2}"/>
                  </a:ext>
                </a:extLst>
              </p:cNvPr>
              <p:cNvGrpSpPr/>
              <p:nvPr/>
            </p:nvGrpSpPr>
            <p:grpSpPr>
              <a:xfrm>
                <a:off x="8004798" y="1506904"/>
                <a:ext cx="802995" cy="802995"/>
                <a:chOff x="15720599" y="2954983"/>
                <a:chExt cx="1574643" cy="1574643"/>
              </a:xfrm>
              <a:solidFill>
                <a:srgbClr val="02AFCD"/>
              </a:solidFill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0D73BC5-9BAF-4CCB-AB96-14B037E0F97A}"/>
                    </a:ext>
                  </a:extLst>
                </p:cNvPr>
                <p:cNvSpPr/>
                <p:nvPr/>
              </p:nvSpPr>
              <p:spPr bwMode="auto">
                <a:xfrm>
                  <a:off x="15720599" y="2954983"/>
                  <a:ext cx="1574643" cy="1574643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5945DC61-7DF7-420B-8E32-AE16DD919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57680" y="3419025"/>
                  <a:ext cx="657956" cy="657763"/>
                </a:xfrm>
                <a:prstGeom prst="rect">
                  <a:avLst/>
                </a:prstGeom>
                <a:solidFill>
                  <a:schemeClr val="tx2"/>
                </a:solidFill>
              </p:spPr>
            </p:pic>
          </p:grpSp>
        </p:grpSp>
      </p:grp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8C72FEDE-496D-459F-B6AE-09C3D4FB3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32" y="1800793"/>
            <a:ext cx="358020" cy="43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19449" y="5476182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동일한 개발언어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및 도구 사용 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100% Native API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접근 </a:t>
            </a:r>
            <a:r>
              <a:rPr lang="en-US" altLang="ko-KR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높은 성능 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6028426" y="467135"/>
            <a:ext cx="135148" cy="9882946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115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243207"/>
            <a:ext cx="12192000" cy="5080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636B2-C59A-489A-B628-72C49DC477B8}"/>
              </a:ext>
            </a:extLst>
          </p:cNvPr>
          <p:cNvGrpSpPr/>
          <p:nvPr/>
        </p:nvGrpSpPr>
        <p:grpSpPr>
          <a:xfrm>
            <a:off x="-2183947" y="1519507"/>
            <a:ext cx="8279948" cy="4947503"/>
            <a:chOff x="-1447800" y="1422399"/>
            <a:chExt cx="8852484" cy="5289609"/>
          </a:xfrm>
          <a:effectLst/>
        </p:grpSpPr>
        <p:pic>
          <p:nvPicPr>
            <p:cNvPr id="14" name="Picture 13" descr="PC_FrontFrame.png">
              <a:extLst>
                <a:ext uri="{FF2B5EF4-FFF2-40B4-BE49-F238E27FC236}">
                  <a16:creationId xmlns:a16="http://schemas.microsoft.com/office/drawing/2014/main" id="{B73D77CC-D5B0-4A5F-87CD-12B1F7A6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47800" y="1422399"/>
              <a:ext cx="8852484" cy="52896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331ACE-C4B3-42EE-B5C3-27120B068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232" y="1766513"/>
              <a:ext cx="6632511" cy="4133806"/>
            </a:xfrm>
            <a:prstGeom prst="rect">
              <a:avLst/>
            </a:prstGeom>
          </p:spPr>
        </p:pic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동일한 개발 언어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및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도구 사용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42" name="Picture 2" descr="https://www.xamstatic.com/dist/images/pages/index/platform-screenshot-wZReFwC4.png">
            <a:extLst>
              <a:ext uri="{FF2B5EF4-FFF2-40B4-BE49-F238E27FC236}">
                <a16:creationId xmlns:a16="http://schemas.microsoft.com/office/drawing/2014/main" id="{1768359B-1E80-490E-AF4B-C1846BA87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40" y="1612553"/>
            <a:ext cx="5322522" cy="341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4721" y="5399520"/>
            <a:ext cx="6000360" cy="61659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에서 </a:t>
            </a:r>
            <a:r>
              <a:rPr lang="en-US" altLang="ko-KR" sz="3137" dirty="0">
                <a:solidFill>
                  <a:schemeClr val="accent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C#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으로 개발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 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715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Windows APIs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086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Microsoft.Phone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11153" y="1875366"/>
            <a:ext cx="2033609" cy="666217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0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Microsoft.Networking</a:t>
            </a:r>
            <a:endParaRPr lang="en-US" sz="140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081440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Windows.Storage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51728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Windows.Foundation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422016" y="1875365"/>
            <a:ext cx="2033609" cy="666218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Microsoft.Devices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Left Brace 28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27595" y="4879722"/>
            <a:ext cx="1726880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93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 - 100% API coverage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</p:grpSpPr>
        <p:sp>
          <p:nvSpPr>
            <p:cNvPr id="26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MapKit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7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UIKit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28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iBeacon</a:t>
              </a:r>
            </a:p>
          </p:txBody>
        </p:sp>
        <p:sp>
          <p:nvSpPr>
            <p:cNvPr id="29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CoreGraphics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6A3F9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CoreMotion</a:t>
              </a:r>
              <a:endParaRPr lang="en-US" sz="1766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</p:grpSp>
      <p:sp>
        <p:nvSpPr>
          <p:cNvPr id="34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5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36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7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Left Brace 49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866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Android - 100% API coverage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0865" y="1875365"/>
            <a:ext cx="10714759" cy="666218"/>
            <a:chOff x="755721" y="1912473"/>
            <a:chExt cx="10929612" cy="679577"/>
          </a:xfrm>
          <a:solidFill>
            <a:srgbClr val="3BB8AA"/>
          </a:solidFill>
        </p:grpSpPr>
        <p:sp>
          <p:nvSpPr>
            <p:cNvPr id="29" name="Rounded Rectangle 18"/>
            <p:cNvSpPr/>
            <p:nvPr/>
          </p:nvSpPr>
          <p:spPr>
            <a:xfrm>
              <a:off x="755721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Text-to-speech</a:t>
              </a:r>
            </a:p>
          </p:txBody>
        </p:sp>
        <p:sp>
          <p:nvSpPr>
            <p:cNvPr id="32" name="Rounded Rectangle 19"/>
            <p:cNvSpPr/>
            <p:nvPr/>
          </p:nvSpPr>
          <p:spPr>
            <a:xfrm>
              <a:off x="2969527" y="1912474"/>
              <a:ext cx="2074387" cy="679576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ActionBar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3" name="Rounded Rectangle 20"/>
            <p:cNvSpPr/>
            <p:nvPr/>
          </p:nvSpPr>
          <p:spPr>
            <a:xfrm>
              <a:off x="5183333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568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Printing Framework</a:t>
              </a:r>
            </a:p>
          </p:txBody>
        </p:sp>
        <p:sp>
          <p:nvSpPr>
            <p:cNvPr id="34" name="Rounded Rectangle 21"/>
            <p:cNvSpPr/>
            <p:nvPr/>
          </p:nvSpPr>
          <p:spPr>
            <a:xfrm>
              <a:off x="7397139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5" dirty="0" err="1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Renderscript</a:t>
              </a:r>
              <a:endParaRPr lang="en-US" sz="1765" dirty="0">
                <a:solidFill>
                  <a:srgbClr val="FFFFFF"/>
                </a:solidFill>
                <a:latin typeface="Segoe UI Semibold" panose="020B0702040204020203" pitchFamily="34" charset="0"/>
                <a:cs typeface="Helvetica Light"/>
              </a:endParaRPr>
            </a:p>
          </p:txBody>
        </p:sp>
        <p:sp>
          <p:nvSpPr>
            <p:cNvPr id="35" name="Rounded Rectangle 22"/>
            <p:cNvSpPr/>
            <p:nvPr/>
          </p:nvSpPr>
          <p:spPr>
            <a:xfrm>
              <a:off x="9610946" y="1912473"/>
              <a:ext cx="2074387" cy="679577"/>
            </a:xfrm>
            <a:prstGeom prst="roundRect">
              <a:avLst>
                <a:gd name="adj" fmla="val 0"/>
              </a:avLst>
            </a:prstGeom>
            <a:solidFill>
              <a:srgbClr val="0082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92" latinLnBrk="0">
                <a:defRPr/>
              </a:pPr>
              <a:r>
                <a:rPr lang="en-US" sz="1766" dirty="0">
                  <a:solidFill>
                    <a:srgbClr val="FFFFFF"/>
                  </a:solidFill>
                  <a:latin typeface="Segoe UI Semibold" panose="020B0702040204020203" pitchFamily="34" charset="0"/>
                  <a:cs typeface="Helvetica Light"/>
                </a:rPr>
                <a:t>NFC</a:t>
              </a:r>
            </a:p>
          </p:txBody>
        </p:sp>
      </p:grpSp>
      <p:sp>
        <p:nvSpPr>
          <p:cNvPr id="36" name="Rounded Rectangle 38"/>
          <p:cNvSpPr/>
          <p:nvPr/>
        </p:nvSpPr>
        <p:spPr>
          <a:xfrm>
            <a:off x="73637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System.Data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3" name="Rounded Rectangle 39"/>
          <p:cNvSpPr/>
          <p:nvPr/>
        </p:nvSpPr>
        <p:spPr>
          <a:xfrm>
            <a:off x="2906663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System.Windows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4" name="Rounded Rectangle 40"/>
          <p:cNvSpPr/>
          <p:nvPr/>
        </p:nvSpPr>
        <p:spPr>
          <a:xfrm>
            <a:off x="5076951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System.Numerics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5" name="Rounded Rectangle 41"/>
          <p:cNvSpPr/>
          <p:nvPr/>
        </p:nvSpPr>
        <p:spPr>
          <a:xfrm>
            <a:off x="7247238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System.Core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6" name="Rounded Rectangle 42"/>
          <p:cNvSpPr/>
          <p:nvPr/>
        </p:nvSpPr>
        <p:spPr>
          <a:xfrm>
            <a:off x="9417526" y="3481231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470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System.ServiceModel</a:t>
            </a:r>
            <a:endParaRPr lang="en-US" sz="1470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7" name="Rounded Rectangle 23"/>
          <p:cNvSpPr/>
          <p:nvPr/>
        </p:nvSpPr>
        <p:spPr>
          <a:xfrm>
            <a:off x="74086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System.Net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Helvetica Light"/>
            </a:endParaRPr>
          </a:p>
        </p:txBody>
      </p:sp>
      <p:sp>
        <p:nvSpPr>
          <p:cNvPr id="48" name="Rounded Rectangle 24"/>
          <p:cNvSpPr/>
          <p:nvPr/>
        </p:nvSpPr>
        <p:spPr>
          <a:xfrm>
            <a:off x="2911154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Helvetica Light"/>
              </a:rPr>
              <a:t>System</a:t>
            </a:r>
          </a:p>
        </p:txBody>
      </p:sp>
      <p:sp>
        <p:nvSpPr>
          <p:cNvPr id="49" name="Rounded Rectangle 25"/>
          <p:cNvSpPr/>
          <p:nvPr/>
        </p:nvSpPr>
        <p:spPr>
          <a:xfrm>
            <a:off x="5081441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System.IO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Rounded Rectangle 26"/>
          <p:cNvSpPr/>
          <p:nvPr/>
        </p:nvSpPr>
        <p:spPr>
          <a:xfrm>
            <a:off x="7251728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System.Linq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1" name="Rounded Rectangle 27"/>
          <p:cNvSpPr/>
          <p:nvPr/>
        </p:nvSpPr>
        <p:spPr>
          <a:xfrm>
            <a:off x="9422016" y="2672074"/>
            <a:ext cx="2033609" cy="666219"/>
          </a:xfrm>
          <a:prstGeom prst="roundRect">
            <a:avLst>
              <a:gd name="adj" fmla="val 0"/>
            </a:avLst>
          </a:prstGeom>
          <a:solidFill>
            <a:srgbClr val="A5A5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2" latinLnBrk="0">
              <a:defRPr/>
            </a:pPr>
            <a:r>
              <a:rPr lang="en-US" sz="1766" dirty="0" err="1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System.Xml</a:t>
            </a:r>
            <a:endParaRPr lang="en-US" sz="1766" dirty="0">
              <a:gradFill>
                <a:gsLst>
                  <a:gs pos="5439">
                    <a:srgbClr val="FFFFFF"/>
                  </a:gs>
                  <a:gs pos="75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Left Brace 51"/>
          <p:cNvSpPr/>
          <p:nvPr/>
        </p:nvSpPr>
        <p:spPr>
          <a:xfrm rot="5400000" flipH="1">
            <a:off x="5909272" y="-659898"/>
            <a:ext cx="373457" cy="10705778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227594" y="4879722"/>
            <a:ext cx="1732098" cy="1475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999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11639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업데이트도 걱정없어요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D16735D-B5DD-49DF-AC71-96A6C372F8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6150"/>
            <a:ext cx="5378548" cy="3910373"/>
          </a:xfrm>
        </p:spPr>
        <p:txBody>
          <a:bodyPr/>
          <a:lstStyle/>
          <a:p>
            <a:pPr marL="0" indent="0">
              <a:buNone/>
            </a:pPr>
            <a:r>
              <a:rPr lang="en-US" sz="3921" dirty="0">
                <a:solidFill>
                  <a:schemeClr val="tx2"/>
                </a:solidFill>
                <a:latin typeface="Segoe UI Light" charset="0"/>
                <a:ea typeface="Segoe UI Light" charset="0"/>
                <a:cs typeface="Segoe UI Light" charset="0"/>
              </a:rPr>
              <a:t>Same-day support: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5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6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7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8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9</a:t>
            </a:r>
          </a:p>
          <a:p>
            <a:pPr lvl="1"/>
            <a:r>
              <a:rPr lang="en-US" sz="3137" dirty="0">
                <a:latin typeface="Segoe UI Light" charset="0"/>
                <a:ea typeface="Segoe UI Light" charset="0"/>
                <a:cs typeface="Segoe UI Light" charset="0"/>
              </a:rPr>
              <a:t>iOS 10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01414B2-CCB0-4B86-9FA9-AE280C02D3E1}"/>
              </a:ext>
            </a:extLst>
          </p:cNvPr>
          <p:cNvSpPr txBox="1">
            <a:spLocks/>
          </p:cNvSpPr>
          <p:nvPr/>
        </p:nvSpPr>
        <p:spPr>
          <a:xfrm>
            <a:off x="6544215" y="1636150"/>
            <a:ext cx="5378548" cy="391037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buNone/>
            </a:pPr>
            <a:r>
              <a:rPr lang="en-US" sz="3921">
                <a:solidFill>
                  <a:srgbClr val="0078D7"/>
                </a:solidFill>
                <a:latin typeface="Segoe UI Light" charset="0"/>
                <a:ea typeface="Segoe UI Light" charset="0"/>
                <a:cs typeface="Segoe UI Light" charset="0"/>
              </a:rPr>
              <a:t>Full support for: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Watch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Apple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Android Wear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Amazon Fire TV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Google Glass</a:t>
            </a:r>
          </a:p>
          <a:p>
            <a:pPr marL="448193" lvl="1" indent="-224097" defTabSz="914367"/>
            <a:r>
              <a:rPr lang="en-US" sz="3137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rPr>
              <a:t>and much more</a:t>
            </a:r>
            <a:endParaRPr lang="en-US" sz="3137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B21268-AA87-4E72-BD0A-83379A6A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2177041"/>
            <a:ext cx="11653523" cy="3510063"/>
          </a:xfrm>
        </p:spPr>
        <p:txBody>
          <a:bodyPr/>
          <a:lstStyle/>
          <a:p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1.  Visual Studio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 및 로그인 해주세요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2.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 </a:t>
            </a: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“Hello Xamarin Forms!”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실행결과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 Portal.azure.com 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로그인 후 화면 보여주세요 </a:t>
            </a:r>
            <a:br>
              <a:rPr lang="en-US" altLang="ko-KR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endParaRPr lang="ko-KR" altLang="en-US" sz="4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FEE6D-0AF4-4C90-9BBD-A6C498D47D08}"/>
              </a:ext>
            </a:extLst>
          </p:cNvPr>
          <p:cNvSpPr txBox="1"/>
          <p:nvPr/>
        </p:nvSpPr>
        <p:spPr>
          <a:xfrm>
            <a:off x="269239" y="331311"/>
            <a:ext cx="7458075" cy="79534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[ </a:t>
            </a:r>
            <a:r>
              <a:rPr lang="ko-KR" altLang="en-US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개발환경 설정 </a:t>
            </a: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9:30 ~ 10:00 ]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6770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7" y="2090728"/>
            <a:ext cx="1263684" cy="21703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22" y="2100194"/>
            <a:ext cx="1263684" cy="217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8212" y="4664698"/>
            <a:ext cx="5294826" cy="1240365"/>
          </a:xfrm>
        </p:spPr>
        <p:txBody>
          <a:bodyPr vert="horz" wrap="square" lIns="89642" tIns="91440" rIns="146304" bIns="91440" rtlCol="0">
            <a:noAutofit/>
          </a:bodyPr>
          <a:lstStyle/>
          <a:p>
            <a:pPr marL="0" lvl="1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1765" b="1" dirty="0" err="1">
                <a:solidFill>
                  <a:schemeClr val="tx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Xamarin.iOS</a:t>
            </a:r>
            <a:r>
              <a:rPr lang="en-US" sz="1765" b="1" dirty="0">
                <a:solidFill>
                  <a:srgbClr val="4C68B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설치시점에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Ahead Of Time (AOT)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ARM binary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파일을 생성하고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마켓에 배포합니다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346557" y="4664698"/>
            <a:ext cx="5317584" cy="1746584"/>
          </a:xfrm>
        </p:spPr>
        <p:txBody>
          <a:bodyPr vert="horz" wrap="square" lIns="89642" tIns="91440" rIns="146304" bIns="91440" rtlCol="0">
            <a:normAutofit/>
          </a:bodyPr>
          <a:lstStyle/>
          <a:p>
            <a:pPr marL="0" lvl="1" indent="0" defTabSz="447972">
              <a:lnSpc>
                <a:spcPct val="110000"/>
              </a:lnSpc>
              <a:buNone/>
              <a:defRPr/>
            </a:pPr>
            <a:r>
              <a:rPr lang="en-US" sz="1765" b="1" dirty="0" err="1">
                <a:solidFill>
                  <a:srgbClr val="018172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Xamarin.Android</a:t>
            </a:r>
            <a:r>
              <a:rPr 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ko-KR" altLang="en-US" sz="1765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는 실행시점에 기계어로 번역하는 방식인 </a:t>
            </a:r>
            <a:r>
              <a:rPr 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Just In Time (JIT) compilation </a:t>
            </a:r>
            <a:r>
              <a:rPr lang="ko-KR" altLang="en-US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사용하여 안드로이드 디바이스에 배포합니다</a:t>
            </a:r>
            <a:r>
              <a:rPr lang="en-US" altLang="ko-KR" sz="1765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. </a:t>
            </a:r>
            <a:endParaRPr lang="en-US" sz="1765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48976" y="2222098"/>
            <a:ext cx="1028554" cy="17180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39450" y="2390613"/>
            <a:ext cx="847605" cy="847605"/>
          </a:xfrm>
          <a:prstGeom prst="ellipse">
            <a:avLst/>
          </a:prstGeom>
          <a:solidFill>
            <a:srgbClr val="3B51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ARM BINARY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1150" y="3382200"/>
            <a:ext cx="938081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220299" y="2915524"/>
            <a:ext cx="848268" cy="848268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.APP</a:t>
            </a:r>
          </a:p>
        </p:txBody>
      </p:sp>
      <p:sp>
        <p:nvSpPr>
          <p:cNvPr id="28" name="Oval 27"/>
          <p:cNvSpPr/>
          <p:nvPr/>
        </p:nvSpPr>
        <p:spPr>
          <a:xfrm>
            <a:off x="2007259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5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AOT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938832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8213" y="2692795"/>
            <a:ext cx="65862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213" y="3159396"/>
            <a:ext cx="46366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8214" y="3663402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35" name="Straight Connector 34"/>
          <p:cNvCxnSpPr>
            <a:endCxn id="32" idx="3"/>
          </p:cNvCxnSpPr>
          <p:nvPr/>
        </p:nvCxnSpPr>
        <p:spPr>
          <a:xfrm flipH="1">
            <a:off x="911876" y="3339660"/>
            <a:ext cx="1033210" cy="3475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1" idx="3"/>
          </p:cNvCxnSpPr>
          <p:nvPr/>
        </p:nvCxnSpPr>
        <p:spPr>
          <a:xfrm>
            <a:off x="1106837" y="2876533"/>
            <a:ext cx="838247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 flipV="1">
            <a:off x="1466552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115984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187734" y="2915524"/>
            <a:ext cx="848268" cy="848268"/>
          </a:xfrm>
          <a:prstGeom prst="round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961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.APK</a:t>
            </a:r>
          </a:p>
        </p:txBody>
      </p:sp>
      <p:sp>
        <p:nvSpPr>
          <p:cNvPr id="50" name="Oval 49"/>
          <p:cNvSpPr/>
          <p:nvPr/>
        </p:nvSpPr>
        <p:spPr>
          <a:xfrm>
            <a:off x="7974695" y="2897777"/>
            <a:ext cx="890718" cy="890718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 and Link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906268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46556" y="2692795"/>
            <a:ext cx="727716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46556" y="3159396"/>
            <a:ext cx="499234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46556" y="3663403"/>
            <a:ext cx="1050600" cy="36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defRPr/>
            </a:pPr>
            <a:r>
              <a:rPr lang="en-US" dirty="0">
                <a:gradFill>
                  <a:gsLst>
                    <a:gs pos="5439">
                      <a:srgbClr val="353535"/>
                    </a:gs>
                    <a:gs pos="75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55" name="Straight Connector 54"/>
          <p:cNvCxnSpPr>
            <a:endCxn id="53" idx="3"/>
          </p:cNvCxnSpPr>
          <p:nvPr/>
        </p:nvCxnSpPr>
        <p:spPr>
          <a:xfrm flipH="1">
            <a:off x="6845790" y="3339661"/>
            <a:ext cx="1066732" cy="3474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2" idx="3"/>
          </p:cNvCxnSpPr>
          <p:nvPr/>
        </p:nvCxnSpPr>
        <p:spPr>
          <a:xfrm>
            <a:off x="7074272" y="2876533"/>
            <a:ext cx="838248" cy="300941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7433988" y="3537399"/>
            <a:ext cx="478532" cy="323744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083419" y="3342847"/>
            <a:ext cx="20842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516410" y="2212631"/>
            <a:ext cx="1028554" cy="1718066"/>
          </a:xfrm>
          <a:prstGeom prst="rect">
            <a:avLst/>
          </a:prstGeom>
          <a:solidFill>
            <a:srgbClr val="008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90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10606885" y="2381147"/>
            <a:ext cx="847605" cy="847605"/>
          </a:xfrm>
          <a:prstGeom prst="ellipse">
            <a:avLst/>
          </a:prstGeom>
          <a:solidFill>
            <a:srgbClr val="00B2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IL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</a:t>
            </a:r>
            <a:b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882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JIT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78584" y="3372734"/>
            <a:ext cx="93808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7" latinLnBrk="0">
              <a:lnSpc>
                <a:spcPts val="1700"/>
              </a:lnSpc>
              <a:defRPr/>
            </a:pPr>
            <a:r>
              <a:rPr lang="en-US" sz="1600" dirty="0">
                <a:gradFill>
                  <a:gsLst>
                    <a:gs pos="5439">
                      <a:srgbClr val="FFFFFF"/>
                    </a:gs>
                    <a:gs pos="75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Runs natively</a:t>
            </a:r>
          </a:p>
        </p:txBody>
      </p:sp>
    </p:spTree>
    <p:extLst>
      <p:ext uri="{BB962C8B-B14F-4D97-AF65-F5344CB8AC3E}">
        <p14:creationId xmlns:p14="http://schemas.microsoft.com/office/powerpoint/2010/main" val="177670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2084363"/>
            <a:ext cx="11653523" cy="1161081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UI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는 별도로 개발해야 하나요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5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EF378A-4058-4EB7-9114-82C8E1CFD722}"/>
              </a:ext>
            </a:extLst>
          </p:cNvPr>
          <p:cNvSpPr/>
          <p:nvPr/>
        </p:nvSpPr>
        <p:spPr bwMode="auto">
          <a:xfrm>
            <a:off x="5786" y="1452411"/>
            <a:ext cx="12192000" cy="487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Xamarin.Forms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9602EC9-1499-4DBD-893B-0F11F1DB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19627" y="3193881"/>
            <a:ext cx="4017105" cy="1387941"/>
          </a:xfrm>
        </p:spPr>
        <p:txBody>
          <a:bodyPr/>
          <a:lstStyle/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“Write Once,</a:t>
            </a:r>
          </a:p>
          <a:p>
            <a:pPr marL="224097" lvl="1" indent="0">
              <a:buNone/>
            </a:pPr>
            <a:r>
              <a:rPr lang="en-US" altLang="ko-KR" sz="392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청소년서체" panose="02020603020101020101" pitchFamily="18" charset="-127"/>
                <a:ea typeface="청소년서체" panose="02020603020101020101" pitchFamily="18" charset="-127"/>
              </a:rPr>
              <a:t>Run Anywhere”</a:t>
            </a:r>
            <a:endParaRPr lang="en-US" sz="392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" name="Picture 2" descr="https://www.xamstatic.com/dist/images/pages/forms/example-app-tjdLiOYO.png">
            <a:extLst>
              <a:ext uri="{FF2B5EF4-FFF2-40B4-BE49-F238E27FC236}">
                <a16:creationId xmlns:a16="http://schemas.microsoft.com/office/drawing/2014/main" id="{13E31508-C7DE-4CD0-9097-4886C986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0" y="1805373"/>
            <a:ext cx="7343826" cy="47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46971" y="4761771"/>
            <a:ext cx="5332968" cy="66379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기존의 </a:t>
            </a: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 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개발 방식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259781" y="4761772"/>
            <a:ext cx="5332968" cy="1146560"/>
          </a:xfrm>
        </p:spPr>
        <p:txBody>
          <a:bodyPr vert="horz" wrap="square" lIns="143428" tIns="89642" rIns="143428" bIns="89642" rtlCol="0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137" dirty="0" err="1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Xamarin.Forms</a:t>
            </a:r>
            <a:b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</a:b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:</a:t>
            </a:r>
            <a:r>
              <a:rPr lang="ko-KR" alt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더욱 많은 부분을 공유</a:t>
            </a:r>
            <a:r>
              <a:rPr lang="en-US" altLang="ko-KR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!</a:t>
            </a:r>
            <a:endParaRPr lang="en-US" sz="3137" dirty="0">
              <a:latin typeface="청소년서체" panose="02020603020101020101" pitchFamily="18" charset="-127"/>
              <a:ea typeface="청소년서체" panose="02020603020101020101" pitchFamily="18" charset="-127"/>
              <a:cs typeface="Segoe UI Light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558775" y="2550076"/>
            <a:ext cx="1757833" cy="671066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58775" y="2610369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iOS C# UI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4118291" y="2550076"/>
            <a:ext cx="1761622" cy="6710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106664" y="2620727"/>
            <a:ext cx="178559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Windows C# UI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2342982" y="2550076"/>
            <a:ext cx="1754115" cy="671066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342980" y="2620727"/>
            <a:ext cx="1750328" cy="535837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16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Android C# UI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558775" y="3248713"/>
            <a:ext cx="5323534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39266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94" name="Oval 93"/>
          <p:cNvSpPr/>
          <p:nvPr/>
        </p:nvSpPr>
        <p:spPr bwMode="auto">
          <a:xfrm>
            <a:off x="1111759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2899753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029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00" name="Oval 99"/>
          <p:cNvSpPr/>
          <p:nvPr/>
        </p:nvSpPr>
        <p:spPr bwMode="auto">
          <a:xfrm>
            <a:off x="4682569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368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5" name="Rectangle 124"/>
          <p:cNvSpPr/>
          <p:nvPr/>
        </p:nvSpPr>
        <p:spPr bwMode="auto">
          <a:xfrm>
            <a:off x="6264887" y="2550077"/>
            <a:ext cx="1757832" cy="132947"/>
          </a:xfrm>
          <a:prstGeom prst="rect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3" name="Rectangle 122"/>
          <p:cNvSpPr/>
          <p:nvPr/>
        </p:nvSpPr>
        <p:spPr bwMode="auto">
          <a:xfrm>
            <a:off x="9824403" y="2550077"/>
            <a:ext cx="1761622" cy="132947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1" name="Rectangle 120"/>
          <p:cNvSpPr/>
          <p:nvPr/>
        </p:nvSpPr>
        <p:spPr bwMode="auto">
          <a:xfrm>
            <a:off x="8049095" y="2550077"/>
            <a:ext cx="1754115" cy="132947"/>
          </a:xfrm>
          <a:prstGeom prst="rect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19" name="Rectangle 118"/>
          <p:cNvSpPr/>
          <p:nvPr/>
        </p:nvSpPr>
        <p:spPr bwMode="auto">
          <a:xfrm>
            <a:off x="6264888" y="3248713"/>
            <a:ext cx="5321137" cy="1418362"/>
          </a:xfrm>
          <a:prstGeom prst="rect">
            <a:avLst/>
          </a:prstGeom>
          <a:solidFill>
            <a:srgbClr val="7373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245378" y="3537543"/>
            <a:ext cx="5364237" cy="79739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028" latinLnBrk="0">
              <a:defRPr/>
            </a:pPr>
            <a:r>
              <a:rPr lang="en-US" sz="330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Shared C# Logic</a:t>
            </a:r>
          </a:p>
        </p:txBody>
      </p:sp>
      <p:sp>
        <p:nvSpPr>
          <p:cNvPr id="117" name="Oval 116"/>
          <p:cNvSpPr/>
          <p:nvPr/>
        </p:nvSpPr>
        <p:spPr bwMode="auto">
          <a:xfrm>
            <a:off x="6817872" y="1741693"/>
            <a:ext cx="654953" cy="654953"/>
          </a:xfrm>
          <a:prstGeom prst="ellipse">
            <a:avLst/>
          </a:prstGeom>
          <a:solidFill>
            <a:srgbClr val="693F9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Oval 114"/>
          <p:cNvSpPr/>
          <p:nvPr/>
        </p:nvSpPr>
        <p:spPr bwMode="auto">
          <a:xfrm>
            <a:off x="8605866" y="1739240"/>
            <a:ext cx="654953" cy="654953"/>
          </a:xfrm>
          <a:prstGeom prst="ellipse">
            <a:avLst/>
          </a:prstGeom>
          <a:solidFill>
            <a:srgbClr val="0181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141" y="1892034"/>
            <a:ext cx="280402" cy="337273"/>
          </a:xfrm>
          <a:prstGeom prst="rect">
            <a:avLst/>
          </a:prstGeom>
          <a:solidFill>
            <a:srgbClr val="018172"/>
          </a:solidFill>
        </p:spPr>
      </p:pic>
      <p:sp>
        <p:nvSpPr>
          <p:cNvPr id="113" name="Oval 112"/>
          <p:cNvSpPr/>
          <p:nvPr/>
        </p:nvSpPr>
        <p:spPr bwMode="auto">
          <a:xfrm>
            <a:off x="10388682" y="1749596"/>
            <a:ext cx="654953" cy="654953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964" latinLnBrk="0">
              <a:defRPr/>
            </a:pPr>
            <a:endParaRPr lang="en-US" sz="78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481" y="1942609"/>
            <a:ext cx="273668" cy="27358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2" name="Rectangle 11"/>
          <p:cNvSpPr/>
          <p:nvPr/>
        </p:nvSpPr>
        <p:spPr>
          <a:xfrm>
            <a:off x="6264888" y="2716301"/>
            <a:ext cx="5321137" cy="5048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28" latinLnBrk="0">
              <a:defRPr/>
            </a:pPr>
            <a:r>
              <a:rPr lang="en-US" sz="220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</a:rPr>
              <a:t>Xamarin.Forms</a:t>
            </a:r>
            <a:endParaRPr lang="en-US" sz="220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</a:endParaRPr>
          </a:p>
        </p:txBody>
      </p:sp>
      <p:sp>
        <p:nvSpPr>
          <p:cNvPr id="34" name="Title 16">
            <a:extLst>
              <a:ext uri="{FF2B5EF4-FFF2-40B4-BE49-F238E27FC236}">
                <a16:creationId xmlns:a16="http://schemas.microsoft.com/office/drawing/2014/main" id="{36747035-A2A4-4CC6-A0E3-7ECAFE073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개발 방법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5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161D0976-77E4-4580-B47E-FADBC9D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705" y="1840578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www.clker.com/cliparts/0/9/R/7/v/Y/white-apple-logo-on-black-background-md.png">
            <a:extLst>
              <a:ext uri="{FF2B5EF4-FFF2-40B4-BE49-F238E27FC236}">
                <a16:creationId xmlns:a16="http://schemas.microsoft.com/office/drawing/2014/main" id="{F1E35616-7264-481B-8B22-BF195414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91" y="1838225"/>
            <a:ext cx="316024" cy="38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56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87502" y="1014643"/>
            <a:ext cx="10814681" cy="554988"/>
          </a:xfrm>
        </p:spPr>
        <p:txBody>
          <a:bodyPr vert="horz" wrap="square" lIns="143428" tIns="22857" rIns="45713" bIns="22857" rtlCol="0">
            <a:noAutofit/>
          </a:bodyPr>
          <a:lstStyle/>
          <a:p>
            <a:pPr marL="0" indent="0" defTabSz="913505" fontAlgn="base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137" dirty="0"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Pages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92407" y="5544642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9810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Absolute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5501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722" y="5543623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67772" y="5542599"/>
            <a:ext cx="118742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09205" y="5542602"/>
            <a:ext cx="106501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ScrollView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3958" y="554464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Frame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" r="88913" b="6162"/>
          <a:stretch/>
        </p:blipFill>
        <p:spPr>
          <a:xfrm>
            <a:off x="2663859" y="3673821"/>
            <a:ext cx="961979" cy="1669540"/>
          </a:xfrm>
          <a:prstGeom prst="roundRect">
            <a:avLst>
              <a:gd name="adj" fmla="val 7780"/>
            </a:avLst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55"/>
          <a:stretch/>
        </p:blipFill>
        <p:spPr>
          <a:xfrm>
            <a:off x="2676308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sp>
        <p:nvSpPr>
          <p:cNvPr id="26" name="TextBox 25"/>
          <p:cNvSpPr txBox="1"/>
          <p:nvPr/>
        </p:nvSpPr>
        <p:spPr>
          <a:xfrm>
            <a:off x="2692405" y="281290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97565" y="2811880"/>
            <a:ext cx="124493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MasterDetail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9919" y="2811881"/>
            <a:ext cx="1095444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Navigation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2724" y="2811881"/>
            <a:ext cx="940011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Tabbed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67770" y="2810859"/>
            <a:ext cx="1060446" cy="30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 latinLnBrk="0">
              <a:defRPr/>
            </a:pPr>
            <a:r>
              <a:rPr lang="en-US" sz="1372" dirty="0" err="1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Carousel</a:t>
            </a:r>
            <a:endParaRPr lang="en-US" sz="1372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6"/>
          <p:cNvSpPr txBox="1">
            <a:spLocks/>
          </p:cNvSpPr>
          <p:nvPr/>
        </p:nvSpPr>
        <p:spPr>
          <a:xfrm>
            <a:off x="287480" y="3562199"/>
            <a:ext cx="10814703" cy="563378"/>
          </a:xfrm>
          <a:prstGeom prst="rect">
            <a:avLst/>
          </a:prstGeom>
        </p:spPr>
        <p:txBody>
          <a:bodyPr vert="horz" lIns="143428" tIns="22857" rIns="45713" bIns="22857" rtlCol="0">
            <a:noAutofit/>
          </a:bodyPr>
          <a:lstStyle>
            <a:lvl1pPr marL="0" indent="0" algn="l" defTabSz="9318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12"/>
              </a:spcAft>
              <a:buSzPct val="90000"/>
              <a:buFont typeface="Arial" charset="0"/>
              <a:buNone/>
              <a:defRPr lang="en-US" sz="5400" b="0" i="0" kern="1200" dirty="0">
                <a:solidFill>
                  <a:srgbClr val="68217A"/>
                </a:solidFill>
                <a:latin typeface="Segoe UI Light" panose="020B0502040204020203" pitchFamily="34" charset="0"/>
                <a:ea typeface="ＭＳ Ｐゴシック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tabLst/>
              <a:defRPr lang="en-US" sz="6216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505">
              <a:spcAft>
                <a:spcPts val="600"/>
              </a:spcAft>
              <a:defRPr/>
            </a:pPr>
            <a:r>
              <a:rPr lang="en-US" sz="3137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 Light" charset="0"/>
              </a:rPr>
              <a:t>Layouts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4" r="63171"/>
          <a:stretch/>
        </p:blipFill>
        <p:spPr>
          <a:xfrm>
            <a:off x="4054394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8" r="42087"/>
          <a:stretch/>
        </p:blipFill>
        <p:spPr>
          <a:xfrm>
            <a:off x="528530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2" r="21003"/>
          <a:stretch/>
        </p:blipFill>
        <p:spPr>
          <a:xfrm>
            <a:off x="654297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6" r="-81"/>
          <a:stretch/>
        </p:blipFill>
        <p:spPr>
          <a:xfrm>
            <a:off x="7814025" y="1014642"/>
            <a:ext cx="959194" cy="1677977"/>
          </a:xfrm>
          <a:prstGeom prst="roundRect">
            <a:avLst>
              <a:gd name="adj" fmla="val 9262"/>
            </a:avLst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t="5778" r="74038" b="6162"/>
          <a:stretch/>
        </p:blipFill>
        <p:spPr>
          <a:xfrm>
            <a:off x="396047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4" t="5778" r="59269" b="6162"/>
          <a:stretch/>
        </p:blipFill>
        <p:spPr>
          <a:xfrm>
            <a:off x="5235923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8" t="5778" r="44465" b="6162"/>
          <a:stretch/>
        </p:blipFill>
        <p:spPr>
          <a:xfrm>
            <a:off x="6535439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1" t="5778" r="29642" b="6162"/>
          <a:stretch/>
        </p:blipFill>
        <p:spPr>
          <a:xfrm>
            <a:off x="7891008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0" t="5778" r="14873" b="6162"/>
          <a:stretch/>
        </p:blipFill>
        <p:spPr>
          <a:xfrm>
            <a:off x="9160441" y="3673821"/>
            <a:ext cx="961979" cy="1669540"/>
          </a:xfrm>
          <a:prstGeom prst="roundRect">
            <a:avLst>
              <a:gd name="adj" fmla="val 9031"/>
            </a:avLst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8" t="5778" r="-35" b="6162"/>
          <a:stretch/>
        </p:blipFill>
        <p:spPr>
          <a:xfrm>
            <a:off x="10375728" y="3673821"/>
            <a:ext cx="961979" cy="1669540"/>
          </a:xfrm>
          <a:prstGeom prst="roundRect">
            <a:avLst>
              <a:gd name="adj" fmla="val 9031"/>
            </a:avLst>
          </a:prstGeom>
        </p:spPr>
      </p:pic>
    </p:spTree>
    <p:extLst>
      <p:ext uri="{BB962C8B-B14F-4D97-AF65-F5344CB8AC3E}">
        <p14:creationId xmlns:p14="http://schemas.microsoft.com/office/powerpoint/2010/main" val="21110919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6645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ActivityIndicator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79703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BoxView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9295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6204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719455" y="1563593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Editor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6645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779703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9295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Label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406204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719455" y="2490839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6645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OpenGLView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79703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Picker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09295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ProgressBar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406204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SearchBar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9719455" y="341808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Slider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6645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Stepper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779703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092954" y="4345331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TimePicker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06204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719455" y="4352976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EntryCell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6645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ImageCell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779703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09295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TextCell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406204" y="5272578"/>
            <a:ext cx="2033609" cy="66621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 latinLnBrk="0">
              <a:defRPr/>
            </a:pPr>
            <a:r>
              <a:rPr lang="en-US" sz="1766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ViewCell</a:t>
            </a:r>
            <a:endParaRPr lang="en-US" sz="1766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Controls</a:t>
            </a:r>
          </a:p>
        </p:txBody>
      </p:sp>
    </p:spTree>
    <p:extLst>
      <p:ext uri="{BB962C8B-B14F-4D97-AF65-F5344CB8AC3E}">
        <p14:creationId xmlns:p14="http://schemas.microsoft.com/office/powerpoint/2010/main" val="3086455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Native UI from shared code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327963" y="1189176"/>
            <a:ext cx="5898535" cy="530540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&lt;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Spacing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654792"/>
                </a:solidFill>
              </a:rPr>
              <a:t>Padding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"20"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         </a:t>
            </a:r>
            <a:r>
              <a:rPr lang="de-DE" sz="2000" b="1" dirty="0" err="1">
                <a:solidFill>
                  <a:srgbClr val="654792"/>
                </a:solidFill>
              </a:rPr>
              <a:t>VerticalOptions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"Center"</a:t>
            </a:r>
            <a:r>
              <a:rPr lang="de-DE" sz="2000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de-DE" sz="2000" b="1" dirty="0">
                <a:solidFill>
                  <a:schemeClr val="tx1"/>
                </a:solidFill>
              </a:rPr>
              <a:t>        &lt;</a:t>
            </a:r>
            <a:r>
              <a:rPr lang="de-DE" sz="2000" b="1" dirty="0">
                <a:solidFill>
                  <a:srgbClr val="53954A"/>
                </a:solidFill>
              </a:rPr>
              <a:t>Entry</a:t>
            </a:r>
            <a:r>
              <a:rPr lang="de-DE" sz="2000" b="1" dirty="0">
                <a:solidFill>
                  <a:schemeClr val="tx1"/>
                </a:solidFill>
              </a:rPr>
              <a:t> </a:t>
            </a:r>
            <a:r>
              <a:rPr lang="de-DE" sz="2000" b="1" dirty="0" err="1">
                <a:solidFill>
                  <a:srgbClr val="654792"/>
                </a:solidFill>
              </a:rPr>
              <a:t>Placeholder</a:t>
            </a:r>
            <a:r>
              <a:rPr lang="de-DE" sz="2000" b="1" dirty="0">
                <a:solidFill>
                  <a:schemeClr val="tx1"/>
                </a:solidFill>
              </a:rPr>
              <a:t>=</a:t>
            </a:r>
            <a:r>
              <a:rPr lang="de-DE" sz="2000" b="1" dirty="0">
                <a:solidFill>
                  <a:srgbClr val="D53A05"/>
                </a:solidFill>
              </a:rPr>
              <a:t>"Username"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       </a:t>
            </a:r>
            <a:r>
              <a:rPr lang="da-DK" sz="2000" b="1" dirty="0" err="1">
                <a:solidFill>
                  <a:srgbClr val="654792"/>
                </a:solidFill>
              </a:rPr>
              <a:t>Text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"{Binding </a:t>
            </a:r>
            <a:r>
              <a:rPr lang="da-DK" sz="2000" b="1" dirty="0" err="1">
                <a:solidFill>
                  <a:srgbClr val="D53A05"/>
                </a:solidFill>
              </a:rPr>
              <a:t>Username</a:t>
            </a:r>
            <a:r>
              <a:rPr lang="da-DK" sz="2000" b="1" dirty="0">
                <a:solidFill>
                  <a:srgbClr val="D53A05"/>
                </a:solidFill>
              </a:rPr>
              <a:t>}"</a:t>
            </a:r>
            <a:r>
              <a:rPr lang="da-DK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da-DK" sz="2000" b="1" dirty="0">
                <a:solidFill>
                  <a:schemeClr val="tx1"/>
                </a:solidFill>
              </a:rPr>
              <a:t>        &lt;</a:t>
            </a:r>
            <a:r>
              <a:rPr lang="da-DK" sz="2000" b="1" dirty="0" err="1">
                <a:solidFill>
                  <a:srgbClr val="53954A"/>
                </a:solidFill>
              </a:rPr>
              <a:t>Entry</a:t>
            </a:r>
            <a:r>
              <a:rPr lang="da-DK" sz="2000" b="1" dirty="0">
                <a:solidFill>
                  <a:srgbClr val="53954A"/>
                </a:solidFill>
              </a:rPr>
              <a:t> </a:t>
            </a:r>
            <a:r>
              <a:rPr lang="da-DK" sz="2000" b="1" dirty="0">
                <a:solidFill>
                  <a:srgbClr val="654792"/>
                </a:solidFill>
              </a:rPr>
              <a:t>Placeholder</a:t>
            </a:r>
            <a:r>
              <a:rPr lang="da-DK" sz="2000" b="1" dirty="0">
                <a:solidFill>
                  <a:schemeClr val="tx1"/>
                </a:solidFill>
              </a:rPr>
              <a:t>=</a:t>
            </a:r>
            <a:r>
              <a:rPr lang="da-DK" sz="2000" b="1" dirty="0">
                <a:solidFill>
                  <a:srgbClr val="D53A05"/>
                </a:solidFill>
              </a:rPr>
              <a:t>"Password"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"{Binding Password}"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       </a:t>
            </a:r>
            <a:r>
              <a:rPr lang="nl-NL" sz="2000" b="1" dirty="0" err="1">
                <a:solidFill>
                  <a:srgbClr val="654792"/>
                </a:solidFill>
              </a:rPr>
              <a:t>IsPassword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 err="1">
                <a:solidFill>
                  <a:srgbClr val="D53A05"/>
                </a:solidFill>
              </a:rPr>
              <a:t>true</a:t>
            </a:r>
            <a:r>
              <a:rPr lang="nl-NL" sz="2000" b="1" dirty="0">
                <a:solidFill>
                  <a:srgbClr val="D53A05"/>
                </a:solidFill>
              </a:rPr>
              <a:t>"</a:t>
            </a:r>
            <a:r>
              <a:rPr lang="nl-NL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nl-NL" sz="2000" b="1" dirty="0">
                <a:solidFill>
                  <a:schemeClr val="tx1"/>
                </a:solidFill>
              </a:rPr>
              <a:t>        &lt;</a:t>
            </a:r>
            <a:r>
              <a:rPr lang="nl-NL" sz="2000" b="1" dirty="0">
                <a:solidFill>
                  <a:srgbClr val="53954A"/>
                </a:solidFill>
              </a:rPr>
              <a:t>Button</a:t>
            </a:r>
            <a:r>
              <a:rPr lang="nl-NL" sz="2000" b="1" dirty="0">
                <a:solidFill>
                  <a:schemeClr val="tx1"/>
                </a:solidFill>
              </a:rPr>
              <a:t> </a:t>
            </a:r>
            <a:r>
              <a:rPr lang="nl-NL" sz="2000" b="1" dirty="0" err="1">
                <a:solidFill>
                  <a:srgbClr val="654792"/>
                </a:solidFill>
              </a:rPr>
              <a:t>Text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"Login" </a:t>
            </a:r>
            <a:r>
              <a:rPr lang="nl-NL" sz="2000" b="1" dirty="0" err="1">
                <a:solidFill>
                  <a:srgbClr val="654792"/>
                </a:solidFill>
              </a:rPr>
              <a:t>TextColor</a:t>
            </a:r>
            <a:r>
              <a:rPr lang="nl-NL" sz="2000" b="1" dirty="0">
                <a:solidFill>
                  <a:schemeClr val="tx1"/>
                </a:solidFill>
              </a:rPr>
              <a:t>=</a:t>
            </a:r>
            <a:r>
              <a:rPr lang="nl-NL" sz="2000" b="1" dirty="0">
                <a:solidFill>
                  <a:srgbClr val="D53A05"/>
                </a:solidFill>
              </a:rPr>
              <a:t>"White"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 err="1">
                <a:solidFill>
                  <a:srgbClr val="654792"/>
                </a:solidFill>
              </a:rPr>
              <a:t>BackgroundColor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"#77D065"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               </a:t>
            </a:r>
            <a:r>
              <a:rPr lang="en-US" sz="2000" b="1" dirty="0">
                <a:solidFill>
                  <a:srgbClr val="654792"/>
                </a:solidFill>
              </a:rPr>
              <a:t>Command</a:t>
            </a:r>
            <a:r>
              <a:rPr lang="en-US" sz="2000" b="1" dirty="0">
                <a:solidFill>
                  <a:schemeClr val="tx1"/>
                </a:solidFill>
              </a:rPr>
              <a:t>=</a:t>
            </a:r>
            <a:r>
              <a:rPr lang="en-US" sz="2000" b="1" dirty="0">
                <a:solidFill>
                  <a:srgbClr val="D53A05"/>
                </a:solidFill>
              </a:rPr>
              <a:t>"{Binding </a:t>
            </a:r>
            <a:r>
              <a:rPr lang="en-US" sz="2000" b="1" dirty="0" err="1">
                <a:solidFill>
                  <a:srgbClr val="D53A05"/>
                </a:solidFill>
              </a:rPr>
              <a:t>LoginCommand</a:t>
            </a:r>
            <a:r>
              <a:rPr lang="en-US" sz="2000" b="1" dirty="0">
                <a:solidFill>
                  <a:srgbClr val="D53A05"/>
                </a:solidFill>
              </a:rPr>
              <a:t>}"</a:t>
            </a:r>
            <a:r>
              <a:rPr lang="en-US" sz="2000" b="1" dirty="0">
                <a:solidFill>
                  <a:schemeClr val="tx1"/>
                </a:solidFill>
              </a:rPr>
              <a:t>/&gt;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 &lt;/</a:t>
            </a:r>
            <a:r>
              <a:rPr lang="en-US" sz="2000" b="1" dirty="0" err="1">
                <a:solidFill>
                  <a:srgbClr val="53954A"/>
                </a:solidFill>
              </a:rPr>
              <a:t>StackLayout</a:t>
            </a:r>
            <a:r>
              <a:rPr lang="en-US" sz="2000" b="1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6218126" y="2088841"/>
            <a:ext cx="219674" cy="3522125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6" name="Picture 2" descr="https://www.xamstatic.com/dist/images/pages/forms/example-app-tjdLiO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45" y="1976312"/>
            <a:ext cx="5616944" cy="35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1039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Demo 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“Hello Xamarin Forms!” </a:t>
            </a:r>
            <a:r>
              <a:rPr lang="ko-KR" altLang="en-US" dirty="0">
                <a:solidFill>
                  <a:schemeClr val="bg1"/>
                </a:solidFill>
              </a:rPr>
              <a:t>실행하기</a:t>
            </a:r>
          </a:p>
        </p:txBody>
      </p:sp>
    </p:spTree>
    <p:extLst>
      <p:ext uri="{BB962C8B-B14F-4D97-AF65-F5344CB8AC3E}">
        <p14:creationId xmlns:p14="http://schemas.microsoft.com/office/powerpoint/2010/main" val="3438668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Xamarin </a:t>
            </a:r>
            <a:r>
              <a:rPr lang="ko-KR" altLang="en-US" dirty="0">
                <a:solidFill>
                  <a:schemeClr val="bg1"/>
                </a:solidFill>
              </a:rPr>
              <a:t>설치하기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2" descr="Xamarin BootCamp Portugal">
            <a:extLst>
              <a:ext uri="{FF2B5EF4-FFF2-40B4-BE49-F238E27FC236}">
                <a16:creationId xmlns:a16="http://schemas.microsoft.com/office/drawing/2014/main" id="{A30FB536-31C2-4363-BD8C-77CCA5F8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687" y="2313796"/>
            <a:ext cx="3922421" cy="34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857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E6C6-32AF-40A6-B272-E1B1B709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MacOS, Windows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에 설치할 수 있습니다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87FBB-1BFC-42DD-8246-436806AC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4649585"/>
            <a:ext cx="4191000" cy="15273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Visual Studio for Mac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iOS, Android </a:t>
            </a:r>
            <a:endParaRPr lang="ko-KR" alt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D802C6-5B62-49EB-9186-E83C890C0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716" y="4649584"/>
            <a:ext cx="4714702" cy="1527378"/>
          </a:xfrm>
        </p:spPr>
        <p:txBody>
          <a:bodyPr/>
          <a:lstStyle/>
          <a:p>
            <a:r>
              <a:rPr lang="en-US" altLang="ko-KR" dirty="0"/>
              <a:t>Visual Studio</a:t>
            </a:r>
          </a:p>
          <a:p>
            <a:r>
              <a:rPr lang="en-US" altLang="ko-KR" dirty="0"/>
              <a:t>iOS, Android, Windows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82C3D-F564-433E-9002-A78E4EE0A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525" y="1936649"/>
            <a:ext cx="6991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5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543F-29B1-4729-A210-C2BC0C673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청소년서체" panose="02020603020101020101" pitchFamily="18" charset="-127"/>
                <a:ea typeface="청소년서체" panose="02020603020101020101" pitchFamily="18" charset="-127"/>
              </a:rPr>
              <a:t>[XAM101] Xamarin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소개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3DB1A-00C0-4E20-A361-DFE514F3C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김은지 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4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기술 에반젤리스트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마이크로소프트 </a:t>
            </a:r>
          </a:p>
        </p:txBody>
      </p:sp>
    </p:spTree>
    <p:extLst>
      <p:ext uri="{BB962C8B-B14F-4D97-AF65-F5344CB8AC3E}">
        <p14:creationId xmlns:p14="http://schemas.microsoft.com/office/powerpoint/2010/main" val="34353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B40E-22CF-4C8E-9827-42139275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PC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빌드하기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F28DC-39C6-4EB8-AB81-D0FA0A15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iOS</a:t>
            </a:r>
            <a:r>
              <a:rPr lang="ko-KR" altLang="en-US" dirty="0"/>
              <a:t>를 빌드하려면 </a:t>
            </a:r>
            <a:r>
              <a:rPr lang="ko-KR" altLang="en-US" u="sng" dirty="0"/>
              <a:t>반드시 </a:t>
            </a:r>
            <a:r>
              <a:rPr lang="en-US" altLang="ko-KR" u="sng" dirty="0"/>
              <a:t>Mac</a:t>
            </a:r>
            <a:r>
              <a:rPr lang="ko-KR" altLang="en-US" dirty="0"/>
              <a:t>이 필요합니다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Windows</a:t>
            </a:r>
            <a:r>
              <a:rPr lang="ko-KR" altLang="en-US" dirty="0"/>
              <a:t>에서 </a:t>
            </a:r>
            <a:r>
              <a:rPr lang="en-US" altLang="ko-KR" dirty="0"/>
              <a:t>iOS </a:t>
            </a:r>
            <a:r>
              <a:rPr lang="ko-KR" altLang="en-US" dirty="0"/>
              <a:t>앱을 빌드하려면</a:t>
            </a:r>
            <a:r>
              <a:rPr lang="en-US" altLang="ko-KR" dirty="0"/>
              <a:t>, Mac</a:t>
            </a:r>
            <a:r>
              <a:rPr lang="ko-KR" altLang="en-US" dirty="0"/>
              <a:t>과 네트워크로 연결되어 있어야 하며</a:t>
            </a:r>
            <a:r>
              <a:rPr lang="en-US" altLang="ko-KR" dirty="0"/>
              <a:t>, </a:t>
            </a:r>
            <a:r>
              <a:rPr lang="ko-KR" altLang="en-US" u="sng" dirty="0"/>
              <a:t>같은 네트워크 내에</a:t>
            </a:r>
            <a:r>
              <a:rPr lang="ko-KR" altLang="en-US" dirty="0"/>
              <a:t> 있어야 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사용자 자격증명 정보를 이용하여 </a:t>
            </a:r>
            <a:r>
              <a:rPr lang="en-US" altLang="ko-KR" dirty="0"/>
              <a:t>SSH Session</a:t>
            </a:r>
            <a:r>
              <a:rPr lang="ko-KR" altLang="en-US" dirty="0"/>
              <a:t>을 열고 통신합니다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977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39260B-0DF6-4325-9D90-32DF1F84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bg1"/>
                </a:solidFill>
              </a:rPr>
              <a:t>Demo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38CE48-6EED-4A89-8809-CE48D975C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Windows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Xamarin Mac Agent</a:t>
            </a:r>
            <a:r>
              <a:rPr lang="ko-KR" altLang="en-US" dirty="0">
                <a:solidFill>
                  <a:schemeClr val="bg1"/>
                </a:solidFill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</a:rPr>
              <a:t>Mac</a:t>
            </a:r>
            <a:r>
              <a:rPr lang="ko-KR" altLang="en-US" dirty="0">
                <a:solidFill>
                  <a:schemeClr val="bg1"/>
                </a:solidFill>
              </a:rPr>
              <a:t>과 연결하기 </a:t>
            </a:r>
          </a:p>
        </p:txBody>
      </p:sp>
    </p:spTree>
    <p:extLst>
      <p:ext uri="{BB962C8B-B14F-4D97-AF65-F5344CB8AC3E}">
        <p14:creationId xmlns:p14="http://schemas.microsoft.com/office/powerpoint/2010/main" val="1220329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46D-93F4-43BE-A6B2-2F7A2DD7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 오늘 뭐해요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8C1C6-4F4E-4F94-972E-A5D321E43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전화걸기 기능 만들어보기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계산기 만들어보기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Azure Mobile App </a:t>
            </a:r>
            <a:r>
              <a:rPr lang="ko-KR" altLang="en-US" dirty="0"/>
              <a:t>사용해보기 </a:t>
            </a:r>
          </a:p>
        </p:txBody>
      </p:sp>
    </p:spTree>
    <p:extLst>
      <p:ext uri="{BB962C8B-B14F-4D97-AF65-F5344CB8AC3E}">
        <p14:creationId xmlns:p14="http://schemas.microsoft.com/office/powerpoint/2010/main" val="4105072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8784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98823-CC88-4EBE-B248-0C83868A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749"/>
            <a:ext cx="12192000" cy="64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95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94707B-7614-4319-BD87-361F56AC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48"/>
            <a:ext cx="12192000" cy="676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C0EF6-7DE8-4A06-8BC6-27E67C3EC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90"/>
            <a:ext cx="12192000" cy="66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3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B240A-A941-4CD3-878C-E9826A36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93"/>
            <a:ext cx="12192000" cy="66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49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14453-0610-4213-AC08-BCC5333A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085"/>
            <a:ext cx="12192000" cy="619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31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8953B-1089-4318-96D5-48215091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14"/>
            <a:ext cx="12192000" cy="6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7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A group of people around each other&#10;&#10;Description generated with high confidence">
            <a:extLst>
              <a:ext uri="{FF2B5EF4-FFF2-40B4-BE49-F238E27FC236}">
                <a16:creationId xmlns:a16="http://schemas.microsoft.com/office/drawing/2014/main" id="{178773F7-8898-485F-B982-6E0D576BA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9" b="1076"/>
          <a:stretch/>
        </p:blipFill>
        <p:spPr>
          <a:xfrm rot="5400000">
            <a:off x="-1111205" y="1111203"/>
            <a:ext cx="6858000" cy="4635591"/>
          </a:xfrm>
          <a:prstGeom prst="rect">
            <a:avLst/>
          </a:prstGeom>
          <a:effectLst/>
        </p:spPr>
      </p:pic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B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ACB1D49-444A-47E0-8229-CCEC200A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 dirty="0"/>
              <a:t>Who</a:t>
            </a:r>
            <a:r>
              <a:rPr lang="ko-KR" altLang="en-US" dirty="0"/>
              <a:t> </a:t>
            </a:r>
            <a:r>
              <a:rPr lang="en-US" altLang="ko-KR" dirty="0"/>
              <a:t>am</a:t>
            </a:r>
            <a:r>
              <a:rPr lang="ko-KR" altLang="en-US" dirty="0"/>
              <a:t> </a:t>
            </a:r>
            <a:r>
              <a:rPr lang="en-US" altLang="ko-KR" dirty="0"/>
              <a:t>I?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8D51F-48CE-4FEF-AA17-D9E92E6CF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5950219" cy="37854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마이크로소프트에서 기술전도사 업무를 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대학생 개발자들을 많이 만나고 있습니다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주로 </a:t>
            </a:r>
            <a:r>
              <a:rPr lang="en-US" altLang="ko-KR" sz="2400" dirty="0"/>
              <a:t>Azure</a:t>
            </a:r>
            <a:r>
              <a:rPr lang="ko-KR" altLang="en-US" sz="2400" dirty="0"/>
              <a:t>와 </a:t>
            </a:r>
            <a:r>
              <a:rPr lang="en-US" altLang="ko-KR" sz="2400" dirty="0"/>
              <a:t>Xamarin, </a:t>
            </a:r>
            <a:r>
              <a:rPr lang="ko-KR" altLang="en-US" sz="2400" dirty="0"/>
              <a:t>필요하다면 이것 저것 이야기 합니다</a:t>
            </a:r>
            <a:r>
              <a:rPr lang="en-US" altLang="ko-KR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8387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3CF8E-ABDC-4D78-B09D-D99B6DF1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53"/>
            <a:ext cx="12192000" cy="650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CD9578-00BC-4D7A-BCB0-F3E7BCE2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991"/>
            <a:ext cx="12192000" cy="6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Xamarin?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2574B-4C15-4D64-862C-9A8C9627AFC6}"/>
              </a:ext>
            </a:extLst>
          </p:cNvPr>
          <p:cNvSpPr txBox="1"/>
          <p:nvPr/>
        </p:nvSpPr>
        <p:spPr>
          <a:xfrm>
            <a:off x="269239" y="3336132"/>
            <a:ext cx="767953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ko-KR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</a:rPr>
              <a:t>크로스 플랫폼 모바일 개발 솔루션</a:t>
            </a:r>
          </a:p>
        </p:txBody>
      </p:sp>
    </p:spTree>
    <p:extLst>
      <p:ext uri="{BB962C8B-B14F-4D97-AF65-F5344CB8AC3E}">
        <p14:creationId xmlns:p14="http://schemas.microsoft.com/office/powerpoint/2010/main" val="32494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지금까지의 모바일 개발환경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BD9599D-51AA-4E62-A8FE-CC0F74511869}"/>
              </a:ext>
            </a:extLst>
          </p:cNvPr>
          <p:cNvGrpSpPr/>
          <p:nvPr/>
        </p:nvGrpSpPr>
        <p:grpSpPr>
          <a:xfrm>
            <a:off x="2894161" y="1664189"/>
            <a:ext cx="6405999" cy="3519064"/>
            <a:chOff x="2401813" y="1841078"/>
            <a:chExt cx="6534453" cy="35896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F63CC6-714C-4E51-8FD6-17F3C52CE221}"/>
                </a:ext>
              </a:extLst>
            </p:cNvPr>
            <p:cNvGrpSpPr/>
            <p:nvPr/>
          </p:nvGrpSpPr>
          <p:grpSpPr>
            <a:xfrm>
              <a:off x="2401813" y="1841078"/>
              <a:ext cx="6534453" cy="3589629"/>
              <a:chOff x="2950834" y="1494207"/>
              <a:chExt cx="6534453" cy="358962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FB78D1F-ADC9-4D52-8089-2C642459A0A7}"/>
                  </a:ext>
                </a:extLst>
              </p:cNvPr>
              <p:cNvGrpSpPr/>
              <p:nvPr/>
            </p:nvGrpSpPr>
            <p:grpSpPr>
              <a:xfrm>
                <a:off x="2950834" y="1497214"/>
                <a:ext cx="2188234" cy="3586622"/>
                <a:chOff x="2950834" y="1497214"/>
                <a:chExt cx="2188234" cy="358662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94B5417-F696-4BA6-8281-D845F2CB39FF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6FE889C6-9939-4314-B33A-B1F1A5CD9124}"/>
                    </a:ext>
                  </a:extLst>
                </p:cNvPr>
                <p:cNvSpPr/>
                <p:nvPr/>
              </p:nvSpPr>
              <p:spPr bwMode="auto">
                <a:xfrm>
                  <a:off x="2950834" y="2488321"/>
                  <a:ext cx="2157984" cy="822751"/>
                </a:xfrm>
                <a:prstGeom prst="rect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A78F01A-1187-4B02-A886-7C8020352501}"/>
                    </a:ext>
                  </a:extLst>
                </p:cNvPr>
                <p:cNvSpPr txBox="1"/>
                <p:nvPr/>
              </p:nvSpPr>
              <p:spPr>
                <a:xfrm>
                  <a:off x="3213014" y="2562243"/>
                  <a:ext cx="163362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iOS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BD10BE2-9E96-45A1-ABD2-2A389667D930}"/>
                    </a:ext>
                  </a:extLst>
                </p:cNvPr>
                <p:cNvSpPr txBox="1"/>
                <p:nvPr/>
              </p:nvSpPr>
              <p:spPr>
                <a:xfrm>
                  <a:off x="2950834" y="3897849"/>
                  <a:ext cx="2188234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Objective-C/Swift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Xcode</a:t>
                  </a: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7323E58-575E-42C1-85BF-BE49578FA3C8}"/>
                    </a:ext>
                  </a:extLst>
                </p:cNvPr>
                <p:cNvSpPr/>
                <p:nvPr/>
              </p:nvSpPr>
              <p:spPr bwMode="auto">
                <a:xfrm>
                  <a:off x="3628329" y="1497214"/>
                  <a:ext cx="802995" cy="802995"/>
                </a:xfrm>
                <a:prstGeom prst="ellipse">
                  <a:avLst/>
                </a:prstGeom>
                <a:solidFill>
                  <a:srgbClr val="6A3F9A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endParaRPr lang="en-US" sz="784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1CB0512-DB76-49BB-98F3-187FCE3991A5}"/>
                  </a:ext>
                </a:extLst>
              </p:cNvPr>
              <p:cNvGrpSpPr/>
              <p:nvPr/>
            </p:nvGrpSpPr>
            <p:grpSpPr>
              <a:xfrm>
                <a:off x="5139068" y="1494207"/>
                <a:ext cx="2157984" cy="3589629"/>
                <a:chOff x="5146110" y="1494207"/>
                <a:chExt cx="2157984" cy="358962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D17AFEC-6EC2-422D-AF3F-A2A5BA060BC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CD35C76-A02F-479A-9428-4882EF4ACF85}"/>
                    </a:ext>
                  </a:extLst>
                </p:cNvPr>
                <p:cNvSpPr/>
                <p:nvPr/>
              </p:nvSpPr>
              <p:spPr bwMode="auto">
                <a:xfrm>
                  <a:off x="5146110" y="2488321"/>
                  <a:ext cx="2157984" cy="822751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02EEF8-540A-4E43-A789-0AD20A6F6E48}"/>
                    </a:ext>
                  </a:extLst>
                </p:cNvPr>
                <p:cNvSpPr txBox="1"/>
                <p:nvPr/>
              </p:nvSpPr>
              <p:spPr>
                <a:xfrm>
                  <a:off x="5469967" y="2574941"/>
                  <a:ext cx="1510270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29A6A35-4809-4FD2-AA00-BC0F8B82DC80}"/>
                    </a:ext>
                  </a:extLst>
                </p:cNvPr>
                <p:cNvSpPr txBox="1"/>
                <p:nvPr/>
              </p:nvSpPr>
              <p:spPr>
                <a:xfrm>
                  <a:off x="5241367" y="3897849"/>
                  <a:ext cx="1967470" cy="864938"/>
                </a:xfrm>
                <a:prstGeom prst="rect">
                  <a:avLst/>
                </a:prstGeom>
                <a:noFill/>
              </p:spPr>
              <p:txBody>
                <a:bodyPr wrap="square" lIns="89642" tIns="143407" rIns="89642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Java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Android Studio</a:t>
                  </a: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FC9630F-497B-4950-8A1D-44F34C08BABE}"/>
                    </a:ext>
                  </a:extLst>
                </p:cNvPr>
                <p:cNvGrpSpPr/>
                <p:nvPr/>
              </p:nvGrpSpPr>
              <p:grpSpPr>
                <a:xfrm>
                  <a:off x="5823605" y="1494207"/>
                  <a:ext cx="802995" cy="802995"/>
                  <a:chOff x="11434337" y="2930084"/>
                  <a:chExt cx="1574643" cy="1574643"/>
                </a:xfrm>
                <a:solidFill>
                  <a:srgbClr val="3BB8AA"/>
                </a:solidFill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B0FC2867-A6F1-40B1-BE51-DE882C8674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34337" y="2930084"/>
                    <a:ext cx="1574643" cy="1574643"/>
                  </a:xfrm>
                  <a:prstGeom prst="ellipse">
                    <a:avLst/>
                  </a:prstGeom>
                  <a:solidFill>
                    <a:srgbClr val="00827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7D184E7-F09F-4954-A203-73C54F0DCA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84585" y="3297434"/>
                    <a:ext cx="674145" cy="810875"/>
                  </a:xfrm>
                  <a:prstGeom prst="rect">
                    <a:avLst/>
                  </a:prstGeom>
                  <a:solidFill>
                    <a:srgbClr val="008272"/>
                  </a:solidFill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E0DAAE7-F76D-430B-B3FC-171059520C54}"/>
                  </a:ext>
                </a:extLst>
              </p:cNvPr>
              <p:cNvGrpSpPr/>
              <p:nvPr/>
            </p:nvGrpSpPr>
            <p:grpSpPr>
              <a:xfrm>
                <a:off x="7327303" y="1506904"/>
                <a:ext cx="2157984" cy="3576932"/>
                <a:chOff x="7327303" y="1506904"/>
                <a:chExt cx="2157984" cy="35769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8530B18-8A84-4880-A404-DC70252FB42D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25955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solidFill>
                        <a:srgbClr val="00BBF1"/>
                      </a:soli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DDA011D-3D47-468F-9B66-A07D93D15B70}"/>
                    </a:ext>
                  </a:extLst>
                </p:cNvPr>
                <p:cNvSpPr/>
                <p:nvPr/>
              </p:nvSpPr>
              <p:spPr bwMode="auto">
                <a:xfrm>
                  <a:off x="7327303" y="2488321"/>
                  <a:ext cx="2157984" cy="822751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89630" tIns="89630" rIns="33615" bIns="33615" rtlCol="0" anchor="b" anchorCtr="0"/>
                <a:lstStyle/>
                <a:p>
                  <a:pPr algn="ctr" defTabSz="913964" latinLnBrk="0">
                    <a:defRPr/>
                  </a:pPr>
                  <a:r>
                    <a: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rPr>
                    <a:t> 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1BF3EBD-8EB1-437C-A3F6-E2E5C5AA1B34}"/>
                    </a:ext>
                  </a:extLst>
                </p:cNvPr>
                <p:cNvSpPr txBox="1"/>
                <p:nvPr/>
              </p:nvSpPr>
              <p:spPr>
                <a:xfrm>
                  <a:off x="7546353" y="2574941"/>
                  <a:ext cx="1719884" cy="60332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Windows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DE862B0-84C0-4E0C-9336-F832121B52F0}"/>
                    </a:ext>
                  </a:extLst>
                </p:cNvPr>
                <p:cNvSpPr txBox="1"/>
                <p:nvPr/>
              </p:nvSpPr>
              <p:spPr>
                <a:xfrm>
                  <a:off x="7393952" y="3897849"/>
                  <a:ext cx="2024686" cy="864938"/>
                </a:xfrm>
                <a:prstGeom prst="rect">
                  <a:avLst/>
                </a:prstGeom>
                <a:noFill/>
              </p:spPr>
              <p:txBody>
                <a:bodyPr wrap="square" lIns="179260" tIns="143407" rIns="179260" bIns="143407" rtlCol="0">
                  <a:spAutoFit/>
                </a:bodyPr>
                <a:lstStyle/>
                <a:p>
                  <a:pPr algn="ctr" defTabSz="914028" latinLnBrk="0">
                    <a:defRPr/>
                  </a:pPr>
                  <a:r>
                    <a:rPr lang="en-US" sz="1667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C#</a:t>
                  </a:r>
                </a:p>
                <a:p>
                  <a:pPr algn="ctr" defTabSz="914028" latinLnBrk="0">
                    <a:defRPr/>
                  </a:pPr>
                  <a:r>
                    <a:rPr lang="en-US" sz="1962" dirty="0">
                      <a:solidFill>
                        <a:srgbClr val="FFFFFF"/>
                      </a:solidFill>
                      <a:latin typeface="Segoe UI Light" charset="0"/>
                      <a:ea typeface="Segoe UI Light" charset="0"/>
                      <a:cs typeface="Segoe UI Light" charset="0"/>
                    </a:rPr>
                    <a:t>Visual Studio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BDBB073-63C5-4489-B7C4-4A866745F2B2}"/>
                    </a:ext>
                  </a:extLst>
                </p:cNvPr>
                <p:cNvGrpSpPr/>
                <p:nvPr/>
              </p:nvGrpSpPr>
              <p:grpSpPr>
                <a:xfrm>
                  <a:off x="8004798" y="1506904"/>
                  <a:ext cx="802995" cy="802995"/>
                  <a:chOff x="15720599" y="2954983"/>
                  <a:chExt cx="1574643" cy="1574643"/>
                </a:xfrm>
                <a:solidFill>
                  <a:srgbClr val="02AFCD"/>
                </a:solidFill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0D73BC5-9BAF-4CCB-AB96-14B037E0F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720599" y="2954983"/>
                    <a:ext cx="1574643" cy="1574643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lIns="89630" tIns="89630" rIns="33615" bIns="33615" rtlCol="0" anchor="b" anchorCtr="0"/>
                  <a:lstStyle/>
                  <a:p>
                    <a:pPr algn="ctr" defTabSz="913964" latinLnBrk="0">
                      <a:defRPr/>
                    </a:pPr>
                    <a:endParaRPr lang="en-US" sz="784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5945DC61-7DF7-420B-8E32-AE16DD919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157680" y="3419025"/>
                    <a:ext cx="657956" cy="657763"/>
                  </a:xfrm>
                  <a:prstGeom prst="rect">
                    <a:avLst/>
                  </a:prstGeom>
                  <a:solidFill>
                    <a:schemeClr val="tx2"/>
                  </a:solidFill>
                </p:spPr>
              </p:pic>
            </p:grpSp>
          </p:grpSp>
        </p:grpSp>
        <p:pic>
          <p:nvPicPr>
            <p:cNvPr id="35" name="Picture 6" descr="http://www.clker.com/cliparts/0/9/R/7/v/Y/white-apple-logo-on-black-background-md.png">
              <a:extLst>
                <a:ext uri="{FF2B5EF4-FFF2-40B4-BE49-F238E27FC236}">
                  <a16:creationId xmlns:a16="http://schemas.microsoft.com/office/drawing/2014/main" id="{8C72FEDE-496D-459F-B6AE-09C3D4FB3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8205" y="1980422"/>
              <a:ext cx="365199" cy="447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FE49F44-1B00-47F3-A1D5-FC878144E631}"/>
              </a:ext>
            </a:extLst>
          </p:cNvPr>
          <p:cNvSpPr txBox="1"/>
          <p:nvPr/>
        </p:nvSpPr>
        <p:spPr>
          <a:xfrm>
            <a:off x="420606" y="5696026"/>
            <a:ext cx="11353104" cy="642636"/>
          </a:xfrm>
          <a:prstGeom prst="rect">
            <a:avLst/>
          </a:prstGeom>
          <a:noFill/>
        </p:spPr>
        <p:txBody>
          <a:bodyPr wrap="square" lIns="179260" tIns="143407" rIns="179260" bIns="143407" rtlCol="0">
            <a:spAutoFit/>
          </a:bodyPr>
          <a:lstStyle/>
          <a:p>
            <a:pPr algn="ctr" defTabSz="914367" latinLnBrk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코드 공유가 힘들고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 언어와 환경이 다르고</a:t>
            </a:r>
            <a:r>
              <a:rPr 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 • </a:t>
            </a:r>
            <a:r>
              <a:rPr lang="ko-KR" altLang="en-US" sz="2549" spc="-10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청소년서체" panose="02020603020101020101" pitchFamily="18" charset="-127"/>
                <a:ea typeface="청소년서체" panose="02020603020101020101" pitchFamily="18" charset="-127"/>
                <a:cs typeface="Segoe UI" pitchFamily="34" charset="0"/>
              </a:rPr>
              <a:t>개발자 여러명이 필요</a:t>
            </a:r>
            <a:endParaRPr lang="en-US" sz="2549" spc="-100" dirty="0">
              <a:ln w="3175"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청소년서체" panose="02020603020101020101" pitchFamily="18" charset="-127"/>
              <a:ea typeface="청소년서체" panose="02020603020101020101" pitchFamily="18" charset="-127"/>
              <a:cs typeface="Segoe UI" pitchFamily="34" charset="0"/>
            </a:endParaRP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9366757-7BAF-4C6A-A88F-4855CF697B4B}"/>
              </a:ext>
            </a:extLst>
          </p:cNvPr>
          <p:cNvSpPr/>
          <p:nvPr/>
        </p:nvSpPr>
        <p:spPr>
          <a:xfrm rot="5400000">
            <a:off x="5984306" y="1099792"/>
            <a:ext cx="225704" cy="9106429"/>
          </a:xfrm>
          <a:prstGeom prst="leftBrace">
            <a:avLst>
              <a:gd name="adj1" fmla="val 56668"/>
              <a:gd name="adj2" fmla="val 50000"/>
            </a:avLst>
          </a:prstGeom>
          <a:ln w="28575" cap="rnd">
            <a:solidFill>
              <a:schemeClr val="accent5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67" latinLnBrk="0">
              <a:defRPr/>
            </a:pPr>
            <a:endParaRPr lang="en-US" sz="1766" dirty="0">
              <a:ln w="38100" cmpd="sng">
                <a:solidFill>
                  <a:srgbClr val="000000"/>
                </a:solidFill>
                <a:prstDash val="dash"/>
              </a:ln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그래서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대안은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?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  <a:sym typeface="Wingdings" panose="05000000000000000000" pitchFamily="2" charset="2"/>
              </a:rPr>
              <a:t>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774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3010841"/>
            <a:ext cx="4838465" cy="836319"/>
          </a:xfrm>
        </p:spPr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을 이용해보자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!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64584" y="487"/>
            <a:ext cx="6590148" cy="6857027"/>
          </a:xfrm>
          <a:solidFill>
            <a:schemeClr val="bg2"/>
          </a:solidFill>
        </p:spPr>
      </p:sp>
      <p:pic>
        <p:nvPicPr>
          <p:cNvPr id="5122" name="Picture 2" descr="edge png에 대한 이미지 검색결과">
            <a:extLst>
              <a:ext uri="{FF2B5EF4-FFF2-40B4-BE49-F238E27FC236}">
                <a16:creationId xmlns:a16="http://schemas.microsoft.com/office/drawing/2014/main" id="{EF9655AA-0EAA-4CC0-855A-31B95353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08" y="1805373"/>
            <a:ext cx="1835404" cy="195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rome png에 대한 이미지 검색결과">
            <a:extLst>
              <a:ext uri="{FF2B5EF4-FFF2-40B4-BE49-F238E27FC236}">
                <a16:creationId xmlns:a16="http://schemas.microsoft.com/office/drawing/2014/main" id="{F54D1C41-80AF-4BA3-B36C-F6DFF80BA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795" y="2667373"/>
            <a:ext cx="1825727" cy="18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afari png에 대한 이미지 검색결과">
            <a:extLst>
              <a:ext uri="{FF2B5EF4-FFF2-40B4-BE49-F238E27FC236}">
                <a16:creationId xmlns:a16="http://schemas.microsoft.com/office/drawing/2014/main" id="{46396EB0-4022-45E8-91E0-55F798AE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993" y="1875965"/>
            <a:ext cx="2047182" cy="204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0A3A7E-4786-40D9-A72B-E476A1E272D1}"/>
              </a:ext>
            </a:extLst>
          </p:cNvPr>
          <p:cNvSpPr/>
          <p:nvPr/>
        </p:nvSpPr>
        <p:spPr bwMode="auto">
          <a:xfrm>
            <a:off x="779" y="1143324"/>
            <a:ext cx="12192000" cy="3635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Web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App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0003" y="5111377"/>
            <a:ext cx="11655078" cy="1490528"/>
          </a:xfrm>
        </p:spPr>
        <p:txBody>
          <a:bodyPr/>
          <a:lstStyle/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환경에 최적화된 웹 페이지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웹 앱</a:t>
            </a:r>
            <a:r>
              <a:rPr lang="en-US" altLang="ko-KR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/ 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모바일 웹 앱 등으로 불림</a:t>
            </a:r>
            <a:endParaRPr lang="en-US" altLang="ko-KR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lvl="1"/>
            <a:r>
              <a:rPr 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HTML, CSS, JavaScript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로 작성 </a:t>
            </a:r>
            <a:endParaRPr lang="en-US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AB2E7E-FFCB-4AD5-9C0C-EBCDD241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68" y="1532240"/>
            <a:ext cx="4094363" cy="2947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DCAE9-2912-4454-9784-36690194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072" y="1254708"/>
            <a:ext cx="2121376" cy="3353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6DD712-747E-418B-AD92-8B69BA38CE16}"/>
              </a:ext>
            </a:extLst>
          </p:cNvPr>
          <p:cNvSpPr/>
          <p:nvPr/>
        </p:nvSpPr>
        <p:spPr bwMode="auto">
          <a:xfrm>
            <a:off x="6166592" y="2723075"/>
            <a:ext cx="705925" cy="63533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 latinLnBrk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청소년">
      <a:majorFont>
        <a:latin typeface="청소년서체"/>
        <a:ea typeface="청소년서체"/>
        <a:cs typeface=""/>
      </a:majorFont>
      <a:minorFont>
        <a:latin typeface="청소년서체"/>
        <a:ea typeface="청소년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0.potx" id="{2B9D109A-B5EA-4192-A8BC-1B4175E7EC76}" vid="{220B14D8-9A3D-4FDC-8AEC-2FC02735BAD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2044</Words>
  <Application>Microsoft Office PowerPoint</Application>
  <PresentationFormat>Widescreen</PresentationFormat>
  <Paragraphs>356</Paragraphs>
  <Slides>41</Slides>
  <Notes>40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Helvetica Light</vt:lpstr>
      <vt:lpstr>맑은 고딕</vt:lpstr>
      <vt:lpstr>청소년서체</vt:lpstr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Office Theme</vt:lpstr>
      <vt:lpstr>WHITE TEMPLATE</vt:lpstr>
      <vt:lpstr>Xamarin 환경 셋팅 및  Azure 계정 활성화 </vt:lpstr>
      <vt:lpstr>1.  Visual Studio 실행 및 로그인 해주세요  2.  “Hello Xamarin Forms!” 실행결과 보여주세요   3.  Portal.azure.com 로그인 후 화면 보여주세요  </vt:lpstr>
      <vt:lpstr>[XAM101] Xamarin 소개 </vt:lpstr>
      <vt:lpstr>Who am I?</vt:lpstr>
      <vt:lpstr>Xamarin? </vt:lpstr>
      <vt:lpstr>지금까지의 모바일 개발환경</vt:lpstr>
      <vt:lpstr>그래서, 대안은?  </vt:lpstr>
      <vt:lpstr>Web을 이용해보자!</vt:lpstr>
      <vt:lpstr>Web App</vt:lpstr>
      <vt:lpstr>Hybrid App</vt:lpstr>
      <vt:lpstr>하지만</vt:lpstr>
      <vt:lpstr>Xamarin, 뭐가 좀 다르나?</vt:lpstr>
      <vt:lpstr>Xamarin의 시작점, Mono Project!</vt:lpstr>
      <vt:lpstr>Xamarin의 접근방법!</vt:lpstr>
      <vt:lpstr>동일한 개발 언어 및 도구 사용 </vt:lpstr>
      <vt:lpstr>Windows APIs</vt:lpstr>
      <vt:lpstr>iOS - 100% API coverage</vt:lpstr>
      <vt:lpstr>Android - 100% API coverage</vt:lpstr>
      <vt:lpstr>업데이트도 걱정없어요!</vt:lpstr>
      <vt:lpstr>Native performance</vt:lpstr>
      <vt:lpstr>UI는 별도로 개발해야 하나요? </vt:lpstr>
      <vt:lpstr>Xamarin.Forms</vt:lpstr>
      <vt:lpstr>Xamarin 개발 방법 </vt:lpstr>
      <vt:lpstr>PowerPoint Presentation</vt:lpstr>
      <vt:lpstr>Controls</vt:lpstr>
      <vt:lpstr>Native UI from shared code</vt:lpstr>
      <vt:lpstr>Demo #1</vt:lpstr>
      <vt:lpstr>Xamarin 설치하기</vt:lpstr>
      <vt:lpstr>MacOS, Windows에 설치할 수 있습니다!</vt:lpstr>
      <vt:lpstr>Windows PC에서 iOS 빌드하기</vt:lpstr>
      <vt:lpstr>Demo #2</vt:lpstr>
      <vt:lpstr>우리 오늘 뭐해요?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 101 - Setup</dc:title>
  <dc:creator>Eunji Kim (DX)</dc:creator>
  <cp:lastModifiedBy>Eunji Kim (DX)</cp:lastModifiedBy>
  <cp:revision>48</cp:revision>
  <cp:lastPrinted>2017-03-26T08:05:46Z</cp:lastPrinted>
  <dcterms:created xsi:type="dcterms:W3CDTF">2017-03-17T10:38:40Z</dcterms:created>
  <dcterms:modified xsi:type="dcterms:W3CDTF">2017-03-26T10:07:46Z</dcterms:modified>
</cp:coreProperties>
</file>